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1" r:id="rId1"/>
    <p:sldMasterId id="2147483687" r:id="rId2"/>
    <p:sldMasterId id="2147483674" r:id="rId3"/>
  </p:sldMasterIdLst>
  <p:notesMasterIdLst>
    <p:notesMasterId r:id="rId62"/>
  </p:notesMasterIdLst>
  <p:sldIdLst>
    <p:sldId id="260" r:id="rId4"/>
    <p:sldId id="261" r:id="rId5"/>
    <p:sldId id="275" r:id="rId6"/>
    <p:sldId id="262" r:id="rId7"/>
    <p:sldId id="263" r:id="rId8"/>
    <p:sldId id="264" r:id="rId9"/>
    <p:sldId id="265" r:id="rId10"/>
    <p:sldId id="266" r:id="rId11"/>
    <p:sldId id="267" r:id="rId12"/>
    <p:sldId id="290" r:id="rId13"/>
    <p:sldId id="269" r:id="rId14"/>
    <p:sldId id="270" r:id="rId15"/>
    <p:sldId id="271" r:id="rId16"/>
    <p:sldId id="272" r:id="rId17"/>
    <p:sldId id="276" r:id="rId18"/>
    <p:sldId id="278" r:id="rId19"/>
    <p:sldId id="277" r:id="rId20"/>
    <p:sldId id="281" r:id="rId21"/>
    <p:sldId id="280" r:id="rId22"/>
    <p:sldId id="279" r:id="rId23"/>
    <p:sldId id="283" r:id="rId24"/>
    <p:sldId id="285" r:id="rId25"/>
    <p:sldId id="284" r:id="rId26"/>
    <p:sldId id="288" r:id="rId27"/>
    <p:sldId id="328" r:id="rId28"/>
    <p:sldId id="332" r:id="rId29"/>
    <p:sldId id="286" r:id="rId30"/>
    <p:sldId id="287" r:id="rId31"/>
    <p:sldId id="289" r:id="rId32"/>
    <p:sldId id="291" r:id="rId33"/>
    <p:sldId id="292" r:id="rId34"/>
    <p:sldId id="329" r:id="rId35"/>
    <p:sldId id="330" r:id="rId36"/>
    <p:sldId id="293" r:id="rId37"/>
    <p:sldId id="294" r:id="rId38"/>
    <p:sldId id="295" r:id="rId39"/>
    <p:sldId id="296" r:id="rId40"/>
    <p:sldId id="282" r:id="rId41"/>
    <p:sldId id="298" r:id="rId42"/>
    <p:sldId id="299" r:id="rId43"/>
    <p:sldId id="300" r:id="rId44"/>
    <p:sldId id="301" r:id="rId45"/>
    <p:sldId id="306" r:id="rId46"/>
    <p:sldId id="302" r:id="rId47"/>
    <p:sldId id="303" r:id="rId48"/>
    <p:sldId id="304" r:id="rId49"/>
    <p:sldId id="305" r:id="rId50"/>
    <p:sldId id="307" r:id="rId51"/>
    <p:sldId id="308" r:id="rId52"/>
    <p:sldId id="310" r:id="rId53"/>
    <p:sldId id="326" r:id="rId54"/>
    <p:sldId id="320" r:id="rId55"/>
    <p:sldId id="321" r:id="rId56"/>
    <p:sldId id="324" r:id="rId57"/>
    <p:sldId id="327" r:id="rId58"/>
    <p:sldId id="325" r:id="rId59"/>
    <p:sldId id="316" r:id="rId60"/>
    <p:sldId id="331" r:id="rId61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asz Rys" initials="TR" lastIdx="6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AA8"/>
    <a:srgbClr val="4A6BC7"/>
    <a:srgbClr val="243572"/>
    <a:srgbClr val="3A629D"/>
    <a:srgbClr val="406B9E"/>
    <a:srgbClr val="5389A1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48" autoAdjust="0"/>
    <p:restoredTop sz="86702"/>
  </p:normalViewPr>
  <p:slideViewPr>
    <p:cSldViewPr snapToGrid="0" snapToObjects="1">
      <p:cViewPr>
        <p:scale>
          <a:sx n="100" d="100"/>
          <a:sy n="100" d="100"/>
        </p:scale>
        <p:origin x="-702" y="-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51" d="100"/>
          <a:sy n="151" d="100"/>
        </p:scale>
        <p:origin x="564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commentAuthors" Target="commentAuthor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Zeszyt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l-PL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cked"/>
        <c:varyColors val="0"/>
        <c:ser>
          <c:idx val="0"/>
          <c:order val="0"/>
          <c:tx>
            <c:strRef>
              <c:f>Arkusz1!$B$1</c:f>
              <c:strCache>
                <c:ptCount val="1"/>
                <c:pt idx="0">
                  <c:v>JAR</c:v>
                </c:pt>
              </c:strCache>
            </c:strRef>
          </c:tx>
          <c:spPr>
            <a:ln w="38100"/>
          </c:spPr>
          <c:marker>
            <c:symbol val="none"/>
          </c:marker>
          <c:val>
            <c:numRef>
              <c:f>Arkusz1!$B$3:$B$34</c:f>
              <c:numCache>
                <c:formatCode>General</c:formatCode>
                <c:ptCount val="32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4</c:v>
                </c:pt>
                <c:pt idx="5">
                  <c:v>5</c:v>
                </c:pt>
                <c:pt idx="6">
                  <c:v>5</c:v>
                </c:pt>
                <c:pt idx="7">
                  <c:v>5</c:v>
                </c:pt>
                <c:pt idx="8">
                  <c:v>5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7</c:v>
                </c:pt>
                <c:pt idx="18">
                  <c:v>7</c:v>
                </c:pt>
                <c:pt idx="19">
                  <c:v>7</c:v>
                </c:pt>
                <c:pt idx="20">
                  <c:v>7</c:v>
                </c:pt>
                <c:pt idx="21">
                  <c:v>7</c:v>
                </c:pt>
                <c:pt idx="22">
                  <c:v>7</c:v>
                </c:pt>
                <c:pt idx="23">
                  <c:v>7</c:v>
                </c:pt>
                <c:pt idx="24">
                  <c:v>7</c:v>
                </c:pt>
                <c:pt idx="25">
                  <c:v>7</c:v>
                </c:pt>
                <c:pt idx="26">
                  <c:v>7</c:v>
                </c:pt>
                <c:pt idx="27">
                  <c:v>7</c:v>
                </c:pt>
                <c:pt idx="28">
                  <c:v>7</c:v>
                </c:pt>
                <c:pt idx="29">
                  <c:v>7</c:v>
                </c:pt>
                <c:pt idx="30">
                  <c:v>7</c:v>
                </c:pt>
                <c:pt idx="31">
                  <c:v>6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Arkusz1!$C$1</c:f>
              <c:strCache>
                <c:ptCount val="1"/>
                <c:pt idx="0">
                  <c:v>EXE</c:v>
                </c:pt>
              </c:strCache>
            </c:strRef>
          </c:tx>
          <c:spPr>
            <a:ln w="38100"/>
          </c:spPr>
          <c:marker>
            <c:symbol val="none"/>
          </c:marker>
          <c:val>
            <c:numRef>
              <c:f>Arkusz1!$C$2:$C$34</c:f>
              <c:numCache>
                <c:formatCode>General</c:formatCode>
                <c:ptCount val="33"/>
                <c:pt idx="0">
                  <c:v>7</c:v>
                </c:pt>
                <c:pt idx="1">
                  <c:v>7</c:v>
                </c:pt>
                <c:pt idx="2">
                  <c:v>7</c:v>
                </c:pt>
                <c:pt idx="3">
                  <c:v>14</c:v>
                </c:pt>
                <c:pt idx="4">
                  <c:v>23</c:v>
                </c:pt>
                <c:pt idx="5">
                  <c:v>28</c:v>
                </c:pt>
                <c:pt idx="6">
                  <c:v>34</c:v>
                </c:pt>
                <c:pt idx="7">
                  <c:v>34</c:v>
                </c:pt>
                <c:pt idx="8">
                  <c:v>34</c:v>
                </c:pt>
                <c:pt idx="9">
                  <c:v>34</c:v>
                </c:pt>
                <c:pt idx="10">
                  <c:v>34</c:v>
                </c:pt>
                <c:pt idx="11">
                  <c:v>34</c:v>
                </c:pt>
                <c:pt idx="12">
                  <c:v>34</c:v>
                </c:pt>
                <c:pt idx="13">
                  <c:v>38</c:v>
                </c:pt>
                <c:pt idx="14">
                  <c:v>38</c:v>
                </c:pt>
                <c:pt idx="15">
                  <c:v>38</c:v>
                </c:pt>
                <c:pt idx="16">
                  <c:v>38</c:v>
                </c:pt>
                <c:pt idx="17">
                  <c:v>38</c:v>
                </c:pt>
                <c:pt idx="18">
                  <c:v>41</c:v>
                </c:pt>
                <c:pt idx="19">
                  <c:v>41</c:v>
                </c:pt>
                <c:pt idx="20">
                  <c:v>41</c:v>
                </c:pt>
                <c:pt idx="21">
                  <c:v>41</c:v>
                </c:pt>
                <c:pt idx="22">
                  <c:v>41</c:v>
                </c:pt>
                <c:pt idx="23">
                  <c:v>41</c:v>
                </c:pt>
                <c:pt idx="24">
                  <c:v>41</c:v>
                </c:pt>
                <c:pt idx="25">
                  <c:v>41</c:v>
                </c:pt>
                <c:pt idx="26">
                  <c:v>41</c:v>
                </c:pt>
                <c:pt idx="27">
                  <c:v>41</c:v>
                </c:pt>
                <c:pt idx="28">
                  <c:v>41</c:v>
                </c:pt>
                <c:pt idx="29">
                  <c:v>41</c:v>
                </c:pt>
                <c:pt idx="30">
                  <c:v>41</c:v>
                </c:pt>
                <c:pt idx="31">
                  <c:v>41</c:v>
                </c:pt>
                <c:pt idx="32">
                  <c:v>39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325544448"/>
        <c:axId val="306394752"/>
      </c:lineChart>
      <c:catAx>
        <c:axId val="3255444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pl-PL"/>
          </a:p>
        </c:txPr>
        <c:crossAx val="306394752"/>
        <c:crosses val="autoZero"/>
        <c:auto val="1"/>
        <c:lblAlgn val="ctr"/>
        <c:lblOffset val="100"/>
        <c:noMultiLvlLbl val="0"/>
      </c:catAx>
      <c:valAx>
        <c:axId val="306394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800"/>
            </a:pPr>
            <a:endParaRPr lang="pl-PL"/>
          </a:p>
        </c:txPr>
        <c:crossAx val="325544448"/>
        <c:crosses val="autoZero"/>
        <c:crossBetween val="between"/>
      </c:valAx>
      <c:spPr>
        <a:ln w="19050">
          <a:solidFill>
            <a:srgbClr val="FF0000"/>
          </a:solidFill>
        </a:ln>
      </c:spPr>
    </c:plotArea>
    <c:legend>
      <c:legendPos val="r"/>
      <c:legendEntry>
        <c:idx val="0"/>
        <c:txPr>
          <a:bodyPr/>
          <a:lstStyle/>
          <a:p>
            <a:pPr>
              <a:defRPr sz="2000"/>
            </a:pPr>
            <a:endParaRPr lang="pl-PL"/>
          </a:p>
        </c:txPr>
      </c:legendEntry>
      <c:legendEntry>
        <c:idx val="1"/>
        <c:txPr>
          <a:bodyPr/>
          <a:lstStyle/>
          <a:p>
            <a:pPr>
              <a:defRPr sz="2000"/>
            </a:pPr>
            <a:endParaRPr lang="pl-PL"/>
          </a:p>
        </c:txPr>
      </c:legendEntry>
      <c:layout>
        <c:manualLayout>
          <c:xMode val="edge"/>
          <c:yMode val="edge"/>
          <c:x val="0.93002215935466359"/>
          <c:y val="0.23396739308001438"/>
          <c:w val="6.6640799488495522E-2"/>
          <c:h val="0.16691998562420363"/>
        </c:manualLayout>
      </c:layout>
      <c:overlay val="0"/>
    </c:legend>
    <c:plotVisOnly val="1"/>
    <c:dispBlanksAs val="zero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53E46C-72CD-B942-9199-A6E3CDDF51FD}" type="datetimeFigureOut">
              <a:rPr lang="pl-PL" smtClean="0"/>
              <a:t>24.09.2018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6FA4B1-CA92-5544-AF4A-6BB0825BF0FA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375094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d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75963" y="3786370"/>
            <a:ext cx="9863003" cy="840230"/>
          </a:xfrm>
        </p:spPr>
        <p:txBody>
          <a:bodyPr wrap="square" anchor="b">
            <a:spAutoFit/>
          </a:bodyPr>
          <a:lstStyle>
            <a:lvl1pPr algn="l">
              <a:defRPr sz="5400" b="1"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75964" y="4626600"/>
            <a:ext cx="9863003" cy="599259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 dirty="0"/>
          </a:p>
        </p:txBody>
      </p:sp>
      <p:sp>
        <p:nvSpPr>
          <p:cNvPr id="10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sp>
        <p:nvSpPr>
          <p:cNvPr id="19" name="Symbol zastępczy tekstu 18"/>
          <p:cNvSpPr>
            <a:spLocks noGrp="1"/>
          </p:cNvSpPr>
          <p:nvPr>
            <p:ph type="body" sz="quarter" idx="11" hasCustomPrompt="1"/>
          </p:nvPr>
        </p:nvSpPr>
        <p:spPr>
          <a:xfrm>
            <a:off x="275962" y="5328648"/>
            <a:ext cx="9863003" cy="532870"/>
          </a:xfrm>
        </p:spPr>
        <p:txBody>
          <a:bodyPr/>
          <a:lstStyle>
            <a:lvl1pPr marL="0" indent="0" algn="r">
              <a:buNone/>
              <a:defRPr i="1"/>
            </a:lvl1pPr>
          </a:lstStyle>
          <a:p>
            <a:pPr lvl="0"/>
            <a:r>
              <a:rPr lang="pl-PL" dirty="0"/>
              <a:t>Wstaw Imię Nazwisko E-mail</a:t>
            </a:r>
          </a:p>
        </p:txBody>
      </p:sp>
      <p:cxnSp>
        <p:nvCxnSpPr>
          <p:cNvPr id="20" name="Łącznik prosty 19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237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27269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 smtClean="0"/>
              <a:t>Kliknij ikonę, aby dodać obraz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188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8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9" name="Łącznik prosty 8"/>
          <p:cNvCxnSpPr/>
          <p:nvPr userDrawn="1"/>
        </p:nvCxnSpPr>
        <p:spPr>
          <a:xfrm>
            <a:off x="11735696" y="388189"/>
            <a:ext cx="0" cy="5012242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94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cxnSp>
        <p:nvCxnSpPr>
          <p:cNvPr id="7" name="Łącznik prosty 6"/>
          <p:cNvCxnSpPr/>
          <p:nvPr userDrawn="1"/>
        </p:nvCxnSpPr>
        <p:spPr>
          <a:xfrm>
            <a:off x="366081" y="365125"/>
            <a:ext cx="0" cy="5811838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6481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cxnSp>
        <p:nvCxnSpPr>
          <p:cNvPr id="7" name="Łącznik prosty 6"/>
          <p:cNvCxnSpPr/>
          <p:nvPr userDrawn="1"/>
        </p:nvCxnSpPr>
        <p:spPr>
          <a:xfrm>
            <a:off x="366081" y="365125"/>
            <a:ext cx="0" cy="5811838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7267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d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75963" y="3786370"/>
            <a:ext cx="9863003" cy="840230"/>
          </a:xfrm>
        </p:spPr>
        <p:txBody>
          <a:bodyPr wrap="square" anchor="b">
            <a:spAutoFit/>
          </a:bodyPr>
          <a:lstStyle>
            <a:lvl1pPr algn="l">
              <a:defRPr sz="5400" b="1"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75964" y="4626600"/>
            <a:ext cx="9863003" cy="599259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0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sp>
        <p:nvSpPr>
          <p:cNvPr id="19" name="Symbol zastępczy tekstu 18"/>
          <p:cNvSpPr>
            <a:spLocks noGrp="1"/>
          </p:cNvSpPr>
          <p:nvPr>
            <p:ph type="body" sz="quarter" idx="11" hasCustomPrompt="1"/>
          </p:nvPr>
        </p:nvSpPr>
        <p:spPr>
          <a:xfrm>
            <a:off x="275962" y="5328648"/>
            <a:ext cx="9863003" cy="532870"/>
          </a:xfrm>
        </p:spPr>
        <p:txBody>
          <a:bodyPr/>
          <a:lstStyle>
            <a:lvl1pPr marL="0" indent="0" algn="r">
              <a:buNone/>
              <a:defRPr i="1"/>
            </a:lvl1pPr>
          </a:lstStyle>
          <a:p>
            <a:pPr lvl="0"/>
            <a:r>
              <a:rPr lang="pl-PL" dirty="0"/>
              <a:t>Wstaw Imię Nazwisko E-mail</a:t>
            </a:r>
          </a:p>
        </p:txBody>
      </p:sp>
      <p:cxnSp>
        <p:nvCxnSpPr>
          <p:cNvPr id="20" name="Łącznik prosty 19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87504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67" y="5531850"/>
            <a:ext cx="1791129" cy="82611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8" name="Łącznik prosty 7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32473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9" name="Łącznik prosty 8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2619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solidFill>
          <a:schemeClr val="tx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40493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01823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8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10" name="Łącznik prosty 9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4284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12" name="Łącznik prosty 11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2238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6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7" name="Łącznik prosty 6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003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 smtClean="0"/>
              <a:t>Kliknij, aby edytować styl wzorca podtytułu</a:t>
            </a:r>
            <a:endParaRPr lang="pl-PL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67" y="5531850"/>
            <a:ext cx="1791129" cy="82611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8" name="Łącznik prosty 7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92290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550283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9" name="Łącznik prosty 8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27514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27269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188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9" name="Łącznik prosty 8"/>
          <p:cNvCxnSpPr/>
          <p:nvPr userDrawn="1"/>
        </p:nvCxnSpPr>
        <p:spPr>
          <a:xfrm>
            <a:off x="11735696" y="388189"/>
            <a:ext cx="0" cy="5012242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57708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cxnSp>
        <p:nvCxnSpPr>
          <p:cNvPr id="7" name="Łącznik prosty 6"/>
          <p:cNvCxnSpPr/>
          <p:nvPr userDrawn="1"/>
        </p:nvCxnSpPr>
        <p:spPr>
          <a:xfrm>
            <a:off x="366081" y="365125"/>
            <a:ext cx="0" cy="5811838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573526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cxnSp>
        <p:nvCxnSpPr>
          <p:cNvPr id="7" name="Łącznik prosty 6"/>
          <p:cNvCxnSpPr/>
          <p:nvPr userDrawn="1"/>
        </p:nvCxnSpPr>
        <p:spPr>
          <a:xfrm>
            <a:off x="366081" y="365125"/>
            <a:ext cx="0" cy="5811838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64152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ajd tytułowy dó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275963" y="3786370"/>
            <a:ext cx="9863003" cy="840230"/>
          </a:xfrm>
        </p:spPr>
        <p:txBody>
          <a:bodyPr wrap="square" anchor="b">
            <a:spAutoFit/>
          </a:bodyPr>
          <a:lstStyle>
            <a:lvl1pPr algn="l">
              <a:defRPr sz="5400" b="1"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275964" y="4626600"/>
            <a:ext cx="9863003" cy="599259"/>
          </a:xfrm>
        </p:spPr>
        <p:txBody>
          <a:bodyPr>
            <a:normAutofit/>
          </a:bodyPr>
          <a:lstStyle>
            <a:lvl1pPr marL="0" indent="0" algn="l">
              <a:buNone/>
              <a:defRPr sz="4000"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sp>
        <p:nvSpPr>
          <p:cNvPr id="10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© 1991 − 2018, CLICO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 z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o.o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sp>
        <p:nvSpPr>
          <p:cNvPr id="19" name="Symbol zastępczy tekstu 18"/>
          <p:cNvSpPr>
            <a:spLocks noGrp="1"/>
          </p:cNvSpPr>
          <p:nvPr>
            <p:ph type="body" sz="quarter" idx="11" hasCustomPrompt="1"/>
          </p:nvPr>
        </p:nvSpPr>
        <p:spPr>
          <a:xfrm>
            <a:off x="275962" y="5328648"/>
            <a:ext cx="9863003" cy="532870"/>
          </a:xfrm>
        </p:spPr>
        <p:txBody>
          <a:bodyPr/>
          <a:lstStyle>
            <a:lvl1pPr marL="0" indent="0" algn="r">
              <a:buNone/>
              <a:defRPr i="1"/>
            </a:lvl1pPr>
          </a:lstStyle>
          <a:p>
            <a:pPr lvl="0"/>
            <a:r>
              <a:rPr lang="pl-PL" dirty="0"/>
              <a:t>Wstaw Imię Nazwisko E-mail</a:t>
            </a:r>
          </a:p>
        </p:txBody>
      </p:sp>
      <p:cxnSp>
        <p:nvCxnSpPr>
          <p:cNvPr id="20" name="Łącznik prosty 19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929571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5400" b="1">
                <a:latin typeface="Lato" charset="0"/>
                <a:ea typeface="Lato" charset="0"/>
                <a:cs typeface="Lato" charset="0"/>
              </a:defRPr>
            </a:lvl1pPr>
          </a:lstStyle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4000">
                <a:latin typeface="Lato" charset="0"/>
                <a:ea typeface="Lato" charset="0"/>
                <a:cs typeface="Lato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  <a:endParaRPr lang="pl-PL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967" y="5531850"/>
            <a:ext cx="1791129" cy="82611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10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© 1991 − 2018, CLICO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 z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o.o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cxnSp>
        <p:nvCxnSpPr>
          <p:cNvPr id="8" name="Łącznik prosty 7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9842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9" name="Łącznik prosty 8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005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solidFill>
          <a:schemeClr val="tx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40493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7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8649438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8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© 1991 − 2018, CLICO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 z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o.o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cxnSp>
        <p:nvCxnSpPr>
          <p:cNvPr id="10" name="Łącznik prosty 9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1465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9" name="Łącznik prosty 8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792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-#ppt_w*1.125000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Effect transition="in" filter="wipe(right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10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© 1991 − 2018, CLICO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 z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o.o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cxnSp>
        <p:nvCxnSpPr>
          <p:cNvPr id="12" name="Łącznik prosty 11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56981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6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© 1991 − 2018, CLICO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 z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o.o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cxnSp>
        <p:nvCxnSpPr>
          <p:cNvPr id="7" name="Łącznik prosty 6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28952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© 1991 − 2018, CLICO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 z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o.o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47653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© 1991 − 2018, CLICO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 z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o.o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cxnSp>
        <p:nvCxnSpPr>
          <p:cNvPr id="9" name="Łącznik prosty 8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36447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7" y="987425"/>
            <a:ext cx="6272691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l-PL"/>
              <a:t>Kliknij ikonę, aby dodać obraz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399"/>
            <a:ext cx="3932237" cy="41881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Edytuj style wzorca tekstu</a:t>
            </a:r>
          </a:p>
        </p:txBody>
      </p:sp>
      <p:sp>
        <p:nvSpPr>
          <p:cNvPr id="8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© 1991 − 2018, CLICO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sp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 z </a:t>
            </a:r>
            <a:r>
              <a:rPr lang="sk-SK" sz="1600" dirty="0" err="1">
                <a:solidFill>
                  <a:schemeClr val="bg1">
                    <a:lumMod val="65000"/>
                  </a:schemeClr>
                </a:solidFill>
              </a:rPr>
              <a:t>o.o</a:t>
            </a:r>
            <a:r>
              <a:rPr lang="sk-SK" sz="1600" dirty="0">
                <a:solidFill>
                  <a:schemeClr val="bg1">
                    <a:lumMod val="65000"/>
                  </a:schemeClr>
                </a:solidFill>
              </a:rPr>
              <a:t>.</a:t>
            </a:r>
          </a:p>
        </p:txBody>
      </p:sp>
      <p:cxnSp>
        <p:nvCxnSpPr>
          <p:cNvPr id="9" name="Łącznik prosty 8"/>
          <p:cNvCxnSpPr/>
          <p:nvPr userDrawn="1"/>
        </p:nvCxnSpPr>
        <p:spPr>
          <a:xfrm>
            <a:off x="11735696" y="388189"/>
            <a:ext cx="0" cy="5012242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561701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cxnSp>
        <p:nvCxnSpPr>
          <p:cNvPr id="7" name="Łącznik prosty 6"/>
          <p:cNvCxnSpPr/>
          <p:nvPr userDrawn="1"/>
        </p:nvCxnSpPr>
        <p:spPr>
          <a:xfrm>
            <a:off x="366081" y="365125"/>
            <a:ext cx="0" cy="5811838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469461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Edytuj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cxnSp>
        <p:nvCxnSpPr>
          <p:cNvPr id="7" name="Łącznik prosty 6"/>
          <p:cNvCxnSpPr/>
          <p:nvPr userDrawn="1"/>
        </p:nvCxnSpPr>
        <p:spPr>
          <a:xfrm>
            <a:off x="366081" y="365125"/>
            <a:ext cx="0" cy="5811838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6730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bg>
      <p:bgPr>
        <a:solidFill>
          <a:schemeClr val="tx1">
            <a:alpha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404937"/>
          </a:xfrm>
        </p:spPr>
        <p:txBody>
          <a:bodyPr>
            <a:normAutofit/>
          </a:bodyPr>
          <a:lstStyle>
            <a:lvl1pPr marL="0" indent="0">
              <a:buNone/>
              <a:defRPr sz="40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7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41543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8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10" name="Łącznik prosty 9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281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10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12" name="Łącznik prosty 11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27157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6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7" name="Łącznik prosty 6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3779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7726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8" name="Symbol zastępczy stopki 4"/>
          <p:cNvSpPr txBox="1">
            <a:spLocks/>
          </p:cNvSpPr>
          <p:nvPr userDrawn="1"/>
        </p:nvSpPr>
        <p:spPr>
          <a:xfrm>
            <a:off x="7815296" y="6405881"/>
            <a:ext cx="4114800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pl-PL"/>
            </a:defPPr>
            <a:lvl1pPr marL="0" algn="l" defTabSz="914400" rtl="0" eaLnBrk="1" latinLnBrk="0" hangingPunct="1">
              <a:defRPr sz="1400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sk-SK" sz="1600" dirty="0"/>
              <a:t>© 1991 − 2018, CLICO </a:t>
            </a:r>
            <a:r>
              <a:rPr lang="sk-SK" sz="1600" dirty="0" err="1"/>
              <a:t>sp</a:t>
            </a:r>
            <a:r>
              <a:rPr lang="sk-SK" sz="1600" dirty="0"/>
              <a:t>. z </a:t>
            </a:r>
            <a:r>
              <a:rPr lang="sk-SK" sz="1600" dirty="0" err="1"/>
              <a:t>o.o</a:t>
            </a:r>
            <a:r>
              <a:rPr lang="sk-SK" sz="1600" dirty="0"/>
              <a:t>.</a:t>
            </a:r>
          </a:p>
        </p:txBody>
      </p:sp>
      <p:cxnSp>
        <p:nvCxnSpPr>
          <p:cNvPr id="9" name="Łącznik prosty 8"/>
          <p:cNvCxnSpPr/>
          <p:nvPr userDrawn="1"/>
        </p:nvCxnSpPr>
        <p:spPr>
          <a:xfrm>
            <a:off x="275962" y="6575158"/>
            <a:ext cx="8035047" cy="0"/>
          </a:xfrm>
          <a:prstGeom prst="line">
            <a:avLst/>
          </a:prstGeom>
          <a:ln w="190500">
            <a:solidFill>
              <a:srgbClr val="ED22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3642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9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9029700" y="6466115"/>
            <a:ext cx="29003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Lato" charset="0"/>
                <a:ea typeface="Lato" charset="0"/>
                <a:cs typeface="Lato" charset="0"/>
              </a:defRPr>
            </a:lvl1pPr>
          </a:lstStyle>
          <a:p>
            <a:pPr algn="r"/>
            <a:r>
              <a:rPr lang="sk-SK" dirty="0"/>
              <a:t>© 1991 − 2018, CLICO </a:t>
            </a:r>
            <a:r>
              <a:rPr lang="sk-SK" dirty="0" err="1"/>
              <a:t>sp</a:t>
            </a:r>
            <a:r>
              <a:rPr lang="sk-SK" dirty="0"/>
              <a:t>. z </a:t>
            </a:r>
            <a:r>
              <a:rPr lang="sk-SK" dirty="0" err="1"/>
              <a:t>o.o</a:t>
            </a:r>
            <a:r>
              <a:rPr lang="sk-SK" dirty="0"/>
              <a:t>.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994" y="5538450"/>
            <a:ext cx="1764000" cy="813600"/>
          </a:xfrm>
          <a:prstGeom prst="rect">
            <a:avLst/>
          </a:prstGeom>
        </p:spPr>
      </p:pic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5A79B869-53FE-D149-ACE6-387A8E5785CB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5000"/>
          </a:blip>
          <a:stretch>
            <a:fillRect/>
          </a:stretch>
        </p:blipFill>
        <p:spPr>
          <a:xfrm>
            <a:off x="0" y="22149"/>
            <a:ext cx="2948651" cy="2367280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5" name="Obraz 4">
            <a:extLst>
              <a:ext uri="{FF2B5EF4-FFF2-40B4-BE49-F238E27FC236}">
                <a16:creationId xmlns:a16="http://schemas.microsoft.com/office/drawing/2014/main" xmlns="" id="{F772968B-F5F9-1B4A-8DFF-5036D98BE78A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25000"/>
          </a:blip>
          <a:stretch>
            <a:fillRect/>
          </a:stretch>
        </p:blipFill>
        <p:spPr>
          <a:xfrm>
            <a:off x="9549245" y="3349589"/>
            <a:ext cx="2523851" cy="34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15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9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9029700" y="6466115"/>
            <a:ext cx="29003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latin typeface="Lato" charset="0"/>
                <a:ea typeface="Lato" charset="0"/>
                <a:cs typeface="Lato" charset="0"/>
              </a:defRPr>
            </a:lvl1pPr>
          </a:lstStyle>
          <a:p>
            <a:pPr algn="r"/>
            <a:r>
              <a:rPr lang="sk-SK" dirty="0"/>
              <a:t>© 1991 − 2018, CLICO </a:t>
            </a:r>
            <a:r>
              <a:rPr lang="sk-SK" dirty="0" err="1"/>
              <a:t>sp</a:t>
            </a:r>
            <a:r>
              <a:rPr lang="sk-SK" dirty="0"/>
              <a:t>. z </a:t>
            </a:r>
            <a:r>
              <a:rPr lang="sk-SK" dirty="0" err="1"/>
              <a:t>o.o</a:t>
            </a:r>
            <a:r>
              <a:rPr lang="sk-SK" dirty="0"/>
              <a:t>.</a:t>
            </a:r>
          </a:p>
        </p:txBody>
      </p:sp>
      <p:pic>
        <p:nvPicPr>
          <p:cNvPr id="8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994" y="5538450"/>
            <a:ext cx="1764000" cy="8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43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 dirty="0"/>
              <a:t>Kliknij, aby </a:t>
            </a:r>
            <a:r>
              <a:rPr lang="pl-PL" dirty="0" err="1"/>
              <a:t>edyt</a:t>
            </a:r>
            <a:r>
              <a:rPr lang="pl-PL" dirty="0"/>
              <a:t>. styl wz. tyt.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dirty="0"/>
              <a:t>Kliknij, aby edytować style wzorca tekstu</a:t>
            </a:r>
          </a:p>
          <a:p>
            <a:pPr lvl="1"/>
            <a:r>
              <a:rPr lang="pl-PL" dirty="0"/>
              <a:t>Drugi poziom</a:t>
            </a:r>
          </a:p>
          <a:p>
            <a:pPr lvl="2"/>
            <a:r>
              <a:rPr lang="pl-PL" dirty="0"/>
              <a:t>Trzeci poziom</a:t>
            </a:r>
          </a:p>
          <a:p>
            <a:pPr lvl="3"/>
            <a:r>
              <a:rPr lang="pl-PL" dirty="0"/>
              <a:t>Czwarty poziom</a:t>
            </a:r>
          </a:p>
          <a:p>
            <a:pPr lvl="4"/>
            <a:r>
              <a:rPr lang="pl-PL" dirty="0"/>
              <a:t>Piąty poziom</a:t>
            </a:r>
          </a:p>
        </p:txBody>
      </p:sp>
      <p:sp>
        <p:nvSpPr>
          <p:cNvPr id="9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9029700" y="6466115"/>
            <a:ext cx="2900396" cy="307777"/>
          </a:xfrm>
          <a:prstGeom prst="rect">
            <a:avLst/>
          </a:prstGeom>
        </p:spPr>
        <p:txBody>
          <a:bodyPr wrap="square">
            <a:spAutoFit/>
          </a:bodyPr>
          <a:lstStyle>
            <a:lvl1pPr>
              <a:defRPr sz="1400">
                <a:solidFill>
                  <a:schemeClr val="bg1">
                    <a:lumMod val="65000"/>
                  </a:schemeClr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algn="r"/>
            <a:r>
              <a:rPr lang="sk-SK"/>
              <a:t>© 1991 − 2018, CLICO sp. z o.o.</a:t>
            </a:r>
            <a:endParaRPr lang="sk-SK" dirty="0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xmlns="" id="{5A79B869-53FE-D149-ACE6-387A8E5785CB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25000"/>
          </a:blip>
          <a:stretch>
            <a:fillRect/>
          </a:stretch>
        </p:blipFill>
        <p:spPr>
          <a:xfrm>
            <a:off x="0" y="22149"/>
            <a:ext cx="2948651" cy="2367280"/>
          </a:xfrm>
          <a:prstGeom prst="rect">
            <a:avLst/>
          </a:prstGeom>
          <a:scene3d>
            <a:camera prst="orthographicFront">
              <a:rot lat="10800000" lon="0" rev="0"/>
            </a:camera>
            <a:lightRig rig="threePt" dir="t"/>
          </a:scene3d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xmlns="" id="{6E1E87D0-F156-3E47-B2BD-A105E01A04BA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25000"/>
          </a:blip>
          <a:stretch>
            <a:fillRect/>
          </a:stretch>
        </p:blipFill>
        <p:spPr>
          <a:xfrm>
            <a:off x="9549245" y="3349589"/>
            <a:ext cx="2523851" cy="3424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445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Lato" charset="0"/>
          <a:ea typeface="Lato" charset="0"/>
          <a:cs typeface="Lato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Lato" charset="0"/>
          <a:ea typeface="Lato" charset="0"/>
          <a:cs typeface="Lato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Lato" charset="0"/>
          <a:ea typeface="Lato" charset="0"/>
          <a:cs typeface="Lato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Lato" charset="0"/>
          <a:ea typeface="Lato" charset="0"/>
          <a:cs typeface="Lato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9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xmlns="" id="{0576F6D5-91D7-5E4E-A89B-3A8BBBC5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49951"/>
            <a:ext cx="10515600" cy="1325563"/>
          </a:xfrm>
        </p:spPr>
        <p:txBody>
          <a:bodyPr/>
          <a:lstStyle/>
          <a:p>
            <a:r>
              <a:rPr lang="pl-PL" dirty="0" err="1" smtClean="0"/>
              <a:t>ClicoCryptor</a:t>
            </a:r>
            <a:endParaRPr lang="pl-PL" dirty="0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xmlns="" id="{0FA69DB7-2F24-1147-B01C-6F99ADF3F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62032"/>
            <a:ext cx="10515600" cy="847237"/>
          </a:xfrm>
        </p:spPr>
        <p:txBody>
          <a:bodyPr/>
          <a:lstStyle/>
          <a:p>
            <a:pPr marL="0" indent="0">
              <a:buNone/>
            </a:pPr>
            <a:r>
              <a:rPr lang="pl-PL" dirty="0" smtClean="0"/>
              <a:t>A jakby tak samemu napisać wirusa</a:t>
            </a:r>
            <a:endParaRPr lang="en-GB" dirty="0"/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42" y="247349"/>
            <a:ext cx="2818324" cy="47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38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A dlaczego właśnie tak?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114379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789" y="1639888"/>
            <a:ext cx="6333700" cy="477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3798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263" y="1384551"/>
            <a:ext cx="8678637" cy="5702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1427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421039"/>
            <a:ext cx="9644950" cy="5265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9470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55825"/>
            <a:ext cx="12192000" cy="3171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8371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42627"/>
            <a:ext cx="9956800" cy="85134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</p:spTree>
    <p:extLst>
      <p:ext uri="{BB962C8B-B14F-4D97-AF65-F5344CB8AC3E}">
        <p14:creationId xmlns:p14="http://schemas.microsoft.com/office/powerpoint/2010/main" val="3064384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95094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1465381"/>
            <a:ext cx="9925050" cy="643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Clicocryptor</a:t>
            </a:r>
            <a:r>
              <a:rPr lang="pl-PL" dirty="0" smtClean="0"/>
              <a:t> na wolności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581370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Clicocryptor</a:t>
            </a:r>
            <a:r>
              <a:rPr lang="pl-PL" dirty="0"/>
              <a:t> na wolności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l-PL" sz="3600" dirty="0" err="1" smtClean="0"/>
              <a:t>Clicocryptor</a:t>
            </a:r>
            <a:r>
              <a:rPr lang="pl-PL" sz="3600" dirty="0" smtClean="0"/>
              <a:t> - Nowe zagrożenie ? </a:t>
            </a:r>
          </a:p>
          <a:p>
            <a:pPr>
              <a:lnSpc>
                <a:spcPct val="200000"/>
              </a:lnSpc>
            </a:pPr>
            <a:r>
              <a:rPr lang="pl-PL" sz="3600" dirty="0" smtClean="0"/>
              <a:t>Bazuje na </a:t>
            </a:r>
            <a:r>
              <a:rPr lang="pl-PL" sz="3600" dirty="0" err="1" smtClean="0"/>
              <a:t>WannaCry</a:t>
            </a:r>
            <a:endParaRPr lang="pl-PL" sz="3600" dirty="0" smtClean="0"/>
          </a:p>
          <a:p>
            <a:pPr>
              <a:lnSpc>
                <a:spcPct val="200000"/>
              </a:lnSpc>
            </a:pPr>
            <a:r>
              <a:rPr lang="pl-PL" sz="3600" dirty="0" smtClean="0"/>
              <a:t>Dlaczego nie został wykryty?</a:t>
            </a:r>
            <a:endParaRPr lang="pl-PL" sz="3600" dirty="0"/>
          </a:p>
        </p:txBody>
      </p:sp>
    </p:spTree>
    <p:extLst>
      <p:ext uri="{BB962C8B-B14F-4D97-AF65-F5344CB8AC3E}">
        <p14:creationId xmlns:p14="http://schemas.microsoft.com/office/powerpoint/2010/main" val="1498173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Clicocryptor</a:t>
            </a:r>
            <a:r>
              <a:rPr lang="pl-PL" dirty="0"/>
              <a:t> na wolności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76388"/>
            <a:ext cx="9963150" cy="74867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5827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rostokąt 14"/>
          <p:cNvSpPr/>
          <p:nvPr/>
        </p:nvSpPr>
        <p:spPr>
          <a:xfrm>
            <a:off x="2692647" y="2424419"/>
            <a:ext cx="2123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16.08.2017</a:t>
            </a:r>
          </a:p>
          <a:p>
            <a:r>
              <a:rPr lang="pl-PL" dirty="0" smtClean="0"/>
              <a:t>Wykrycie</a:t>
            </a:r>
            <a:endParaRPr lang="pl-PL" dirty="0"/>
          </a:p>
        </p:txBody>
      </p:sp>
      <p:sp>
        <p:nvSpPr>
          <p:cNvPr id="7" name="pole tekstowe 6"/>
          <p:cNvSpPr txBox="1"/>
          <p:nvPr/>
        </p:nvSpPr>
        <p:spPr>
          <a:xfrm>
            <a:off x="903829" y="4937776"/>
            <a:ext cx="2801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01.07.2017</a:t>
            </a:r>
          </a:p>
          <a:p>
            <a:r>
              <a:rPr lang="pl-PL" dirty="0" smtClean="0"/>
              <a:t>Narodziny</a:t>
            </a:r>
            <a:endParaRPr lang="pl-PL" dirty="0"/>
          </a:p>
        </p:txBody>
      </p:sp>
      <p:cxnSp>
        <p:nvCxnSpPr>
          <p:cNvPr id="6" name="Łącznik prostoliniowy 5"/>
          <p:cNvCxnSpPr/>
          <p:nvPr/>
        </p:nvCxnSpPr>
        <p:spPr>
          <a:xfrm flipH="1">
            <a:off x="2106558" y="4137920"/>
            <a:ext cx="796412" cy="796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oliniowy 8"/>
          <p:cNvCxnSpPr/>
          <p:nvPr/>
        </p:nvCxnSpPr>
        <p:spPr>
          <a:xfrm>
            <a:off x="2120931" y="3026875"/>
            <a:ext cx="1069944" cy="96356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rostokąt 11"/>
          <p:cNvSpPr/>
          <p:nvPr/>
        </p:nvSpPr>
        <p:spPr>
          <a:xfrm>
            <a:off x="916858" y="2404755"/>
            <a:ext cx="1681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07.07.2017</a:t>
            </a:r>
            <a:endParaRPr lang="pl-PL" dirty="0"/>
          </a:p>
          <a:p>
            <a:r>
              <a:rPr lang="pl-PL" dirty="0" err="1" smtClean="0"/>
              <a:t>ClicoCryptor</a:t>
            </a:r>
            <a:r>
              <a:rPr lang="pl-PL" dirty="0" smtClean="0"/>
              <a:t> A</a:t>
            </a:r>
            <a:endParaRPr lang="pl-PL" dirty="0"/>
          </a:p>
        </p:txBody>
      </p:sp>
      <p:cxnSp>
        <p:nvCxnSpPr>
          <p:cNvPr id="14" name="Łącznik prostoliniowy 13"/>
          <p:cNvCxnSpPr/>
          <p:nvPr/>
        </p:nvCxnSpPr>
        <p:spPr>
          <a:xfrm flipH="1">
            <a:off x="4687525" y="4137920"/>
            <a:ext cx="796412" cy="796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Prostokąt 16"/>
          <p:cNvSpPr/>
          <p:nvPr/>
        </p:nvSpPr>
        <p:spPr>
          <a:xfrm>
            <a:off x="3266575" y="4937775"/>
            <a:ext cx="168131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02.09.2017</a:t>
            </a:r>
            <a:endParaRPr lang="pl-PL" dirty="0"/>
          </a:p>
          <a:p>
            <a:r>
              <a:rPr lang="pl-PL" dirty="0" err="1" smtClean="0"/>
              <a:t>ClicoCryptor</a:t>
            </a:r>
            <a:r>
              <a:rPr lang="pl-PL" dirty="0" smtClean="0"/>
              <a:t> B</a:t>
            </a:r>
            <a:endParaRPr lang="pl-PL" dirty="0"/>
          </a:p>
        </p:txBody>
      </p:sp>
      <p:cxnSp>
        <p:nvCxnSpPr>
          <p:cNvPr id="18" name="Łącznik prostoliniowy 17"/>
          <p:cNvCxnSpPr/>
          <p:nvPr/>
        </p:nvCxnSpPr>
        <p:spPr>
          <a:xfrm>
            <a:off x="3644930" y="3014215"/>
            <a:ext cx="1042595" cy="97622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rostokąt 19"/>
          <p:cNvSpPr/>
          <p:nvPr/>
        </p:nvSpPr>
        <p:spPr>
          <a:xfrm>
            <a:off x="4918580" y="4937774"/>
            <a:ext cx="2123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01.12.2017</a:t>
            </a:r>
          </a:p>
          <a:p>
            <a:r>
              <a:rPr lang="pl-PL" dirty="0" smtClean="0"/>
              <a:t>Wykrycie</a:t>
            </a:r>
            <a:endParaRPr lang="pl-PL" dirty="0"/>
          </a:p>
        </p:txBody>
      </p:sp>
      <p:cxnSp>
        <p:nvCxnSpPr>
          <p:cNvPr id="21" name="Łącznik prostoliniowy 20"/>
          <p:cNvCxnSpPr/>
          <p:nvPr/>
        </p:nvCxnSpPr>
        <p:spPr>
          <a:xfrm flipH="1">
            <a:off x="6108286" y="4137920"/>
            <a:ext cx="796412" cy="796413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Łącznik prostoliniowy 22"/>
          <p:cNvCxnSpPr/>
          <p:nvPr/>
        </p:nvCxnSpPr>
        <p:spPr>
          <a:xfrm>
            <a:off x="8683962" y="3024047"/>
            <a:ext cx="1052052" cy="96639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Prostokąt 23"/>
          <p:cNvSpPr/>
          <p:nvPr/>
        </p:nvSpPr>
        <p:spPr>
          <a:xfrm>
            <a:off x="7612246" y="2397151"/>
            <a:ext cx="21237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 smtClean="0"/>
              <a:t>06.06.2018</a:t>
            </a:r>
          </a:p>
          <a:p>
            <a:r>
              <a:rPr lang="pl-PL" dirty="0" err="1" smtClean="0"/>
              <a:t>ClicoCryptor</a:t>
            </a:r>
            <a:r>
              <a:rPr lang="pl-PL" dirty="0" smtClean="0"/>
              <a:t> C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153" y="943901"/>
            <a:ext cx="2072463" cy="1331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825" y="943901"/>
            <a:ext cx="2237078" cy="139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869" y="1002930"/>
            <a:ext cx="1399758" cy="1334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ążkowana strzałka w prawo 3"/>
          <p:cNvSpPr/>
          <p:nvPr/>
        </p:nvSpPr>
        <p:spPr>
          <a:xfrm>
            <a:off x="2893138" y="3572566"/>
            <a:ext cx="8406581" cy="835742"/>
          </a:xfrm>
          <a:prstGeom prst="stripedRightArrow">
            <a:avLst>
              <a:gd name="adj1" fmla="val 35882"/>
              <a:gd name="adj2" fmla="val 8764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44563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"/>
                            </p:stCondLst>
                            <p:childTnLst>
                              <p:par>
                                <p:cTn id="7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7" grpId="0"/>
      <p:bldP spid="12" grpId="0"/>
      <p:bldP spid="17" grpId="0"/>
      <p:bldP spid="20" grpId="0"/>
      <p:bldP spid="24" grpId="0"/>
      <p:bldP spid="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Clicocryptor</a:t>
            </a:r>
            <a:r>
              <a:rPr lang="pl-PL" dirty="0"/>
              <a:t> na wolności</a:t>
            </a:r>
          </a:p>
        </p:txBody>
      </p:sp>
      <p:pic>
        <p:nvPicPr>
          <p:cNvPr id="4" name="Picture 2" descr="C:\Users\Maciej\Desktop\cyptorprez\2_discover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38288"/>
            <a:ext cx="9919318" cy="4705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807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Clicocryptor</a:t>
            </a:r>
            <a:r>
              <a:rPr lang="pl-PL" dirty="0"/>
              <a:t> na wolności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3295649"/>
            <a:ext cx="10515600" cy="952501"/>
          </a:xfrm>
        </p:spPr>
        <p:txBody>
          <a:bodyPr/>
          <a:lstStyle/>
          <a:p>
            <a:r>
              <a:rPr lang="pl-PL" dirty="0" smtClean="0"/>
              <a:t>Dlaczego tak późno?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1528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-25400"/>
            <a:ext cx="12192000" cy="9881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zaokrąglony 3"/>
          <p:cNvSpPr/>
          <p:nvPr/>
        </p:nvSpPr>
        <p:spPr>
          <a:xfrm>
            <a:off x="8032955" y="3165987"/>
            <a:ext cx="2517058" cy="383458"/>
          </a:xfrm>
          <a:prstGeom prst="round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79251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00" y="50800"/>
            <a:ext cx="12192000" cy="9629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Prostokąt zaokrąglony 4"/>
          <p:cNvSpPr/>
          <p:nvPr/>
        </p:nvSpPr>
        <p:spPr>
          <a:xfrm>
            <a:off x="2451100" y="3181555"/>
            <a:ext cx="2848487" cy="383458"/>
          </a:xfrm>
          <a:prstGeom prst="round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 zaokrąglony 5"/>
          <p:cNvSpPr/>
          <p:nvPr/>
        </p:nvSpPr>
        <p:spPr>
          <a:xfrm>
            <a:off x="7962900" y="5549900"/>
            <a:ext cx="3008671" cy="383458"/>
          </a:xfrm>
          <a:prstGeom prst="roundRect">
            <a:avLst/>
          </a:prstGeom>
          <a:noFill/>
          <a:ln w="444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61518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Clicocryptor</a:t>
            </a:r>
            <a:r>
              <a:rPr lang="pl-PL" dirty="0"/>
              <a:t> na wolności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711449"/>
            <a:ext cx="10515600" cy="1695451"/>
          </a:xfrm>
        </p:spPr>
        <p:txBody>
          <a:bodyPr>
            <a:normAutofit/>
          </a:bodyPr>
          <a:lstStyle/>
          <a:p>
            <a:r>
              <a:rPr lang="pl-PL" dirty="0" smtClean="0"/>
              <a:t>A gdzie identyfikacja zagrożenia?</a:t>
            </a:r>
          </a:p>
          <a:p>
            <a:endParaRPr lang="pl-PL" dirty="0"/>
          </a:p>
          <a:p>
            <a:r>
              <a:rPr lang="pl-PL" dirty="0" smtClean="0"/>
              <a:t>Dlaczego moduł szyfrujący nie został potraktowany poważnie?</a:t>
            </a:r>
          </a:p>
          <a:p>
            <a:endParaRPr lang="pl-PL" dirty="0"/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2760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25" y="2163763"/>
            <a:ext cx="5972175" cy="166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624260"/>
            <a:ext cx="601980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875" y="731838"/>
            <a:ext cx="606742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58800" y="-201614"/>
            <a:ext cx="10515600" cy="1325563"/>
          </a:xfrm>
        </p:spPr>
        <p:txBody>
          <a:bodyPr/>
          <a:lstStyle/>
          <a:p>
            <a:r>
              <a:rPr lang="pl-PL" dirty="0" err="1"/>
              <a:t>Clicocryptor</a:t>
            </a:r>
            <a:r>
              <a:rPr lang="pl-PL" dirty="0"/>
              <a:t> na wolności</a:t>
            </a:r>
          </a:p>
        </p:txBody>
      </p:sp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733798"/>
            <a:ext cx="605790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812" y="5310185"/>
            <a:ext cx="6191250" cy="157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5248273"/>
            <a:ext cx="6019800" cy="160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349" y="2000249"/>
            <a:ext cx="6238875" cy="176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225" y="744538"/>
            <a:ext cx="5953125" cy="1419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6673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Clicocryptor</a:t>
            </a:r>
            <a:r>
              <a:rPr lang="pl-PL" dirty="0"/>
              <a:t> na wolności</a:t>
            </a:r>
          </a:p>
        </p:txBody>
      </p:sp>
      <p:graphicFrame>
        <p:nvGraphicFramePr>
          <p:cNvPr id="5" name="Wykres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5021162"/>
              </p:ext>
            </p:extLst>
          </p:nvPr>
        </p:nvGraphicFramePr>
        <p:xfrm>
          <a:off x="587640" y="1690687"/>
          <a:ext cx="11417300" cy="45910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Strzałka w lewo 5"/>
          <p:cNvSpPr/>
          <p:nvPr/>
        </p:nvSpPr>
        <p:spPr>
          <a:xfrm rot="18537152">
            <a:off x="10561329" y="2340799"/>
            <a:ext cx="1409700" cy="20320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 6"/>
          <p:cNvSpPr/>
          <p:nvPr/>
        </p:nvSpPr>
        <p:spPr>
          <a:xfrm>
            <a:off x="11353800" y="795634"/>
            <a:ext cx="65114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7200" b="1" cap="none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?</a:t>
            </a:r>
            <a:endParaRPr lang="pl-PL" sz="7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" name="pole tekstowe 2"/>
          <p:cNvSpPr txBox="1"/>
          <p:nvPr/>
        </p:nvSpPr>
        <p:spPr>
          <a:xfrm rot="16200000">
            <a:off x="-888138" y="3464205"/>
            <a:ext cx="24737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dirty="0" err="1" smtClean="0"/>
              <a:t>Virus</a:t>
            </a:r>
            <a:r>
              <a:rPr lang="pl-PL" sz="3200" dirty="0" smtClean="0"/>
              <a:t> Total AV</a:t>
            </a:r>
            <a:endParaRPr lang="pl-PL" sz="3200" dirty="0"/>
          </a:p>
        </p:txBody>
      </p:sp>
    </p:spTree>
    <p:extLst>
      <p:ext uri="{BB962C8B-B14F-4D97-AF65-F5344CB8AC3E}">
        <p14:creationId xmlns:p14="http://schemas.microsoft.com/office/powerpoint/2010/main" val="1586831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www.av-test.org/typo3temp/avtestreports/malware-last-10-years_sum_e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46" y="-79785"/>
            <a:ext cx="8874668" cy="714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Szerszy punkt widzenia</a:t>
            </a:r>
          </a:p>
        </p:txBody>
      </p:sp>
    </p:spTree>
    <p:extLst>
      <p:ext uri="{BB962C8B-B14F-4D97-AF65-F5344CB8AC3E}">
        <p14:creationId xmlns:p14="http://schemas.microsoft.com/office/powerpoint/2010/main" val="293340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12686"/>
            <a:ext cx="10048567" cy="5445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Szerszy punkt widzenia</a:t>
            </a:r>
          </a:p>
        </p:txBody>
      </p:sp>
    </p:spTree>
    <p:extLst>
      <p:ext uri="{BB962C8B-B14F-4D97-AF65-F5344CB8AC3E}">
        <p14:creationId xmlns:p14="http://schemas.microsoft.com/office/powerpoint/2010/main" val="3266838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Teza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lang="pl-PL" dirty="0" smtClean="0"/>
              <a:t>Ilość nowego </a:t>
            </a:r>
            <a:r>
              <a:rPr lang="pl-PL" dirty="0" err="1" smtClean="0"/>
              <a:t>malware’u</a:t>
            </a:r>
            <a:r>
              <a:rPr lang="pl-PL" dirty="0" smtClean="0"/>
              <a:t> jest przerażająca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Ilość analityków </a:t>
            </a:r>
            <a:r>
              <a:rPr lang="pl-PL" dirty="0" err="1" smtClean="0"/>
              <a:t>malware’u</a:t>
            </a:r>
            <a:r>
              <a:rPr lang="pl-PL" dirty="0" smtClean="0"/>
              <a:t> jest (co najmniej) ograniczona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A my nie zrobiliśmy nic unikalnego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sym typeface="Wingdings" panose="05000000000000000000" pitchFamily="2" charset="2"/>
              </a:rPr>
              <a:t>Nikogo nie zainfekowaliśmy </a:t>
            </a:r>
          </a:p>
          <a:p>
            <a:pPr>
              <a:lnSpc>
                <a:spcPct val="150000"/>
              </a:lnSpc>
            </a:pPr>
            <a:r>
              <a:rPr lang="pl-PL" dirty="0" smtClean="0">
                <a:sym typeface="Wingdings" panose="05000000000000000000" pitchFamily="2" charset="2"/>
              </a:rPr>
              <a:t>Więc nie ma biznesowego uzasadnienia aby poświęcać nam czas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16839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Znalezione obrazy dla zapytania winrar icon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6" descr="Znalezione obrazy dla zapytania winrar icon"/>
          <p:cNvSpPr>
            <a:spLocks noChangeAspect="1" noChangeArrowheads="1"/>
          </p:cNvSpPr>
          <p:nvPr/>
        </p:nvSpPr>
        <p:spPr bwMode="auto">
          <a:xfrm>
            <a:off x="460375" y="-8604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4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94" y="3163780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/>
          <p:cNvSpPr txBox="1"/>
          <p:nvPr/>
        </p:nvSpPr>
        <p:spPr>
          <a:xfrm>
            <a:off x="4726659" y="3311625"/>
            <a:ext cx="18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Reklama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 smtClean="0"/>
          </a:p>
        </p:txBody>
      </p:sp>
      <p:pic>
        <p:nvPicPr>
          <p:cNvPr id="2060" name="Picture 12" descr="Znalezione obrazy dla zapytania vb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70" y="3064610"/>
            <a:ext cx="553740" cy="7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Znalezione obrazy dla zapytania vb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70" y="1732696"/>
            <a:ext cx="553740" cy="7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odobny obra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19" y="1557020"/>
            <a:ext cx="1053572" cy="10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pole tekstowe 19"/>
          <p:cNvSpPr txBox="1"/>
          <p:nvPr/>
        </p:nvSpPr>
        <p:spPr>
          <a:xfrm>
            <a:off x="4726659" y="1930126"/>
            <a:ext cx="18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Moduł szyfrujący</a:t>
            </a:r>
          </a:p>
        </p:txBody>
      </p:sp>
      <p:pic>
        <p:nvPicPr>
          <p:cNvPr id="2066" name="Picture 18" descr="Znalezione obrazy dla zapytania p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22" y="4377726"/>
            <a:ext cx="743035" cy="7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to działa?</a:t>
            </a:r>
            <a:endParaRPr lang="pl-PL" dirty="0"/>
          </a:p>
        </p:txBody>
      </p:sp>
      <p:sp>
        <p:nvSpPr>
          <p:cNvPr id="25" name="pole tekstowe 24"/>
          <p:cNvSpPr txBox="1"/>
          <p:nvPr/>
        </p:nvSpPr>
        <p:spPr>
          <a:xfrm>
            <a:off x="3789694" y="4564577"/>
            <a:ext cx="402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Obrazek. Zmieniacz sumy kontrolnej</a:t>
            </a:r>
          </a:p>
        </p:txBody>
      </p:sp>
      <p:pic>
        <p:nvPicPr>
          <p:cNvPr id="2071" name="Picture 23" descr="Znalezione obrazy dla zapytania windows notepad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381" y="5614813"/>
            <a:ext cx="782716" cy="72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ole tekstowe 27"/>
          <p:cNvSpPr txBox="1"/>
          <p:nvPr/>
        </p:nvSpPr>
        <p:spPr>
          <a:xfrm>
            <a:off x="3789693" y="5793668"/>
            <a:ext cx="402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Prawa autorskie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1254449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5" grpId="0"/>
      <p:bldP spid="2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Hunters</a:t>
            </a:r>
            <a:r>
              <a:rPr lang="pl-PL" dirty="0"/>
              <a:t> </a:t>
            </a:r>
            <a:r>
              <a:rPr lang="pl-PL" dirty="0" err="1"/>
              <a:t>hunted</a:t>
            </a:r>
            <a:endParaRPr lang="pl-P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1" y="1617381"/>
            <a:ext cx="8602662" cy="4808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225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Hunters</a:t>
            </a:r>
            <a:r>
              <a:rPr lang="pl-PL" dirty="0" smtClean="0"/>
              <a:t> </a:t>
            </a:r>
            <a:r>
              <a:rPr lang="pl-PL" dirty="0" err="1"/>
              <a:t>hunted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5625"/>
            <a:ext cx="12191999" cy="55923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8947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Hunters</a:t>
            </a:r>
            <a:r>
              <a:rPr lang="pl-PL" dirty="0"/>
              <a:t> </a:t>
            </a:r>
            <a:r>
              <a:rPr lang="pl-PL" dirty="0" err="1"/>
              <a:t>hunted</a:t>
            </a:r>
            <a:endParaRPr lang="pl-PL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357" y="1402025"/>
            <a:ext cx="6995279" cy="486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829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Hunters</a:t>
            </a:r>
            <a:r>
              <a:rPr lang="pl-PL" dirty="0"/>
              <a:t> </a:t>
            </a:r>
            <a:r>
              <a:rPr lang="pl-PL" dirty="0" err="1"/>
              <a:t>hunted</a:t>
            </a:r>
            <a:endParaRPr lang="pl-PL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24" y="1423988"/>
            <a:ext cx="10709275" cy="5329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trzałka w lewo 4"/>
          <p:cNvSpPr/>
          <p:nvPr/>
        </p:nvSpPr>
        <p:spPr>
          <a:xfrm rot="18770752">
            <a:off x="6095160" y="4227353"/>
            <a:ext cx="978408" cy="484632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52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3009189" cy="709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ytuł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l-PL" dirty="0" err="1" smtClean="0"/>
              <a:t>Hunters</a:t>
            </a:r>
            <a:r>
              <a:rPr lang="pl-PL" dirty="0" smtClean="0"/>
              <a:t> </a:t>
            </a:r>
            <a:r>
              <a:rPr lang="pl-PL" dirty="0" err="1"/>
              <a:t>hunted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02477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Hunters</a:t>
            </a:r>
            <a:r>
              <a:rPr lang="pl-PL" dirty="0"/>
              <a:t> </a:t>
            </a:r>
            <a:r>
              <a:rPr lang="pl-PL" dirty="0" err="1"/>
              <a:t>hunted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r>
              <a:rPr lang="pl-PL" dirty="0" smtClean="0"/>
              <a:t>Tak dużo </a:t>
            </a:r>
            <a:r>
              <a:rPr lang="pl-PL" dirty="0" err="1" smtClean="0"/>
              <a:t>malware’u</a:t>
            </a:r>
            <a:r>
              <a:rPr lang="pl-PL" dirty="0" smtClean="0"/>
              <a:t> tak mało ludzi do pracy</a:t>
            </a:r>
          </a:p>
          <a:p>
            <a:endParaRPr lang="pl-PL" dirty="0"/>
          </a:p>
          <a:p>
            <a:r>
              <a:rPr lang="pl-PL" dirty="0" smtClean="0"/>
              <a:t>Niech pracuje maszyna!</a:t>
            </a:r>
          </a:p>
        </p:txBody>
      </p:sp>
    </p:spTree>
    <p:extLst>
      <p:ext uri="{BB962C8B-B14F-4D97-AF65-F5344CB8AC3E}">
        <p14:creationId xmlns:p14="http://schemas.microsoft.com/office/powerpoint/2010/main" val="3936855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7801" y="-139700"/>
            <a:ext cx="989009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ytuł 1"/>
          <p:cNvSpPr>
            <a:spLocks noGrp="1"/>
          </p:cNvSpPr>
          <p:nvPr>
            <p:ph type="title"/>
          </p:nvPr>
        </p:nvSpPr>
        <p:spPr>
          <a:xfrm>
            <a:off x="7200900" y="2282825"/>
            <a:ext cx="6718300" cy="3195955"/>
          </a:xfrm>
        </p:spPr>
        <p:txBody>
          <a:bodyPr>
            <a:normAutofit/>
          </a:bodyPr>
          <a:lstStyle/>
          <a:p>
            <a:pPr algn="ctr"/>
            <a:r>
              <a:rPr lang="pl-PL" dirty="0"/>
              <a:t>Uczenie </a:t>
            </a: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maszynowe</a:t>
            </a:r>
            <a:br>
              <a:rPr lang="pl-PL" dirty="0" smtClean="0"/>
            </a:br>
            <a:r>
              <a:rPr lang="pl-PL" dirty="0"/>
              <a:t/>
            </a:r>
            <a:br>
              <a:rPr lang="pl-PL" dirty="0"/>
            </a:br>
            <a:endParaRPr lang="pl-PL" dirty="0"/>
          </a:p>
        </p:txBody>
      </p:sp>
      <p:sp>
        <p:nvSpPr>
          <p:cNvPr id="5" name="Prostokąt 4"/>
          <p:cNvSpPr/>
          <p:nvPr/>
        </p:nvSpPr>
        <p:spPr>
          <a:xfrm>
            <a:off x="-38101" y="6539468"/>
            <a:ext cx="989009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l-PL" dirty="0"/>
              <a:t>https://techbeacon.com/antivirus-dead-how-ai-machine-learning-will-drive-cybersecurity</a:t>
            </a:r>
          </a:p>
        </p:txBody>
      </p:sp>
    </p:spTree>
    <p:extLst>
      <p:ext uri="{BB962C8B-B14F-4D97-AF65-F5344CB8AC3E}">
        <p14:creationId xmlns:p14="http://schemas.microsoft.com/office/powerpoint/2010/main" val="3749299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39" y="1690688"/>
            <a:ext cx="8975511" cy="501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ytuł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Uczenie maszynowe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240661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52" y="-1"/>
            <a:ext cx="12412791" cy="7429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Uczenie maszynowe</a:t>
            </a:r>
          </a:p>
        </p:txBody>
      </p:sp>
      <p:cxnSp>
        <p:nvCxnSpPr>
          <p:cNvPr id="4" name="Łącznik prostoliniowy 3"/>
          <p:cNvCxnSpPr/>
          <p:nvPr/>
        </p:nvCxnSpPr>
        <p:spPr>
          <a:xfrm>
            <a:off x="2112808" y="1680395"/>
            <a:ext cx="933450" cy="0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Łącznik prostoliniowy 7"/>
          <p:cNvCxnSpPr/>
          <p:nvPr/>
        </p:nvCxnSpPr>
        <p:spPr>
          <a:xfrm>
            <a:off x="2471686" y="3714748"/>
            <a:ext cx="933450" cy="0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Łącznik prostoliniowy 8"/>
          <p:cNvCxnSpPr/>
          <p:nvPr/>
        </p:nvCxnSpPr>
        <p:spPr>
          <a:xfrm>
            <a:off x="1646083" y="5244589"/>
            <a:ext cx="933450" cy="0"/>
          </a:xfrm>
          <a:prstGeom prst="line">
            <a:avLst/>
          </a:prstGeom>
          <a:ln w="25400">
            <a:solidFill>
              <a:srgbClr val="FF0000"/>
            </a:solidFill>
            <a:head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ytuł 1"/>
          <p:cNvSpPr txBox="1">
            <a:spLocks/>
          </p:cNvSpPr>
          <p:nvPr/>
        </p:nvSpPr>
        <p:spPr>
          <a:xfrm>
            <a:off x="7200900" y="5244589"/>
            <a:ext cx="671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algn="ctr"/>
            <a:r>
              <a:rPr lang="pl-PL" smtClean="0"/>
              <a:t>Uczenie </a:t>
            </a:r>
            <a:br>
              <a:rPr lang="pl-PL" smtClean="0"/>
            </a:br>
            <a:r>
              <a:rPr lang="pl-PL" smtClean="0"/>
              <a:t>maszynowe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693267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ytuł 1"/>
          <p:cNvSpPr txBox="1">
            <a:spLocks/>
          </p:cNvSpPr>
          <p:nvPr/>
        </p:nvSpPr>
        <p:spPr>
          <a:xfrm>
            <a:off x="7200900" y="2282825"/>
            <a:ext cx="671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algn="ctr"/>
            <a:r>
              <a:rPr lang="pl-PL" smtClean="0"/>
              <a:t>Uczenie </a:t>
            </a:r>
            <a:br>
              <a:rPr lang="pl-PL" smtClean="0"/>
            </a:br>
            <a:r>
              <a:rPr lang="pl-PL" smtClean="0"/>
              <a:t>maszynowe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901464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Znalezione obrazy dla zapytania winrar icon"/>
          <p:cNvSpPr>
            <a:spLocks noChangeAspect="1" noChangeArrowheads="1"/>
          </p:cNvSpPr>
          <p:nvPr/>
        </p:nvSpPr>
        <p:spPr bwMode="auto">
          <a:xfrm>
            <a:off x="155575" y="-11652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sp>
        <p:nvSpPr>
          <p:cNvPr id="6" name="AutoShape 6" descr="Znalezione obrazy dla zapytania winrar icon"/>
          <p:cNvSpPr>
            <a:spLocks noChangeAspect="1" noChangeArrowheads="1"/>
          </p:cNvSpPr>
          <p:nvPr/>
        </p:nvSpPr>
        <p:spPr bwMode="auto">
          <a:xfrm>
            <a:off x="460375" y="-860425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l-PL"/>
          </a:p>
        </p:txBody>
      </p:sp>
      <p:pic>
        <p:nvPicPr>
          <p:cNvPr id="14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94" y="3163780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pole tekstowe 14"/>
          <p:cNvSpPr txBox="1"/>
          <p:nvPr/>
        </p:nvSpPr>
        <p:spPr>
          <a:xfrm>
            <a:off x="4726659" y="3311625"/>
            <a:ext cx="18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Reklama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 smtClean="0"/>
          </a:p>
        </p:txBody>
      </p:sp>
      <p:pic>
        <p:nvPicPr>
          <p:cNvPr id="2060" name="Picture 12" descr="Znalezione obrazy dla zapytania vb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70" y="3064610"/>
            <a:ext cx="553740" cy="7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2" descr="Znalezione obrazy dla zapytania vbs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70" y="1732696"/>
            <a:ext cx="553740" cy="7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Podobny obra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19" y="1557020"/>
            <a:ext cx="1053572" cy="10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pole tekstowe 19"/>
          <p:cNvSpPr txBox="1"/>
          <p:nvPr/>
        </p:nvSpPr>
        <p:spPr>
          <a:xfrm>
            <a:off x="4726659" y="1930126"/>
            <a:ext cx="18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Moduł szyfrujący</a:t>
            </a:r>
          </a:p>
        </p:txBody>
      </p:sp>
      <p:pic>
        <p:nvPicPr>
          <p:cNvPr id="2066" name="Picture 18" descr="Znalezione obrazy dla zapytania png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22" y="4377726"/>
            <a:ext cx="743035" cy="7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Jak to działa?</a:t>
            </a:r>
            <a:endParaRPr lang="pl-PL" dirty="0"/>
          </a:p>
        </p:txBody>
      </p:sp>
      <p:sp>
        <p:nvSpPr>
          <p:cNvPr id="25" name="pole tekstowe 24"/>
          <p:cNvSpPr txBox="1"/>
          <p:nvPr/>
        </p:nvSpPr>
        <p:spPr>
          <a:xfrm>
            <a:off x="3789694" y="4564577"/>
            <a:ext cx="402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Obrazek. Zmieniacz sumy kontrolnej</a:t>
            </a:r>
          </a:p>
        </p:txBody>
      </p:sp>
      <p:pic>
        <p:nvPicPr>
          <p:cNvPr id="2071" name="Picture 23" descr="Znalezione obrazy dla zapytania windows notepad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381" y="5614813"/>
            <a:ext cx="782716" cy="72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pole tekstowe 27"/>
          <p:cNvSpPr txBox="1"/>
          <p:nvPr/>
        </p:nvSpPr>
        <p:spPr>
          <a:xfrm>
            <a:off x="3789693" y="5793668"/>
            <a:ext cx="4026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 smtClean="0"/>
              <a:t>Prawa autorskie </a:t>
            </a:r>
            <a:r>
              <a:rPr lang="pl-PL" dirty="0" smtClean="0">
                <a:sym typeface="Wingdings" panose="05000000000000000000" pitchFamily="2" charset="2"/>
              </a:rPr>
              <a:t>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20528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5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54629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ytuł 1"/>
          <p:cNvSpPr txBox="1">
            <a:spLocks/>
          </p:cNvSpPr>
          <p:nvPr/>
        </p:nvSpPr>
        <p:spPr>
          <a:xfrm>
            <a:off x="7200900" y="2282825"/>
            <a:ext cx="6718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pPr algn="ctr"/>
            <a:r>
              <a:rPr lang="pl-PL" smtClean="0"/>
              <a:t>Uczenie </a:t>
            </a:r>
            <a:br>
              <a:rPr lang="pl-PL" smtClean="0"/>
            </a:br>
            <a:r>
              <a:rPr lang="pl-PL" smtClean="0"/>
              <a:t>maszynowe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130569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Uczenie maszynowe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482" y="1690688"/>
            <a:ext cx="7039418" cy="435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8675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5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Sandbox</a:t>
            </a:r>
            <a:endParaRPr lang="pl-PL" dirty="0"/>
          </a:p>
        </p:txBody>
      </p:sp>
      <p:grpSp>
        <p:nvGrpSpPr>
          <p:cNvPr id="6" name="Group 253"/>
          <p:cNvGrpSpPr/>
          <p:nvPr/>
        </p:nvGrpSpPr>
        <p:grpSpPr>
          <a:xfrm>
            <a:off x="667128" y="3650037"/>
            <a:ext cx="2295775" cy="858798"/>
            <a:chOff x="229564" y="3143358"/>
            <a:chExt cx="2401753" cy="898442"/>
          </a:xfrm>
        </p:grpSpPr>
        <p:sp>
          <p:nvSpPr>
            <p:cNvPr id="7" name="Rounded Rectangle 254"/>
            <p:cNvSpPr/>
            <p:nvPr/>
          </p:nvSpPr>
          <p:spPr bwMode="auto">
            <a:xfrm>
              <a:off x="229564" y="3319289"/>
              <a:ext cx="2401753" cy="722511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Human Interaction Simulator</a:t>
              </a:r>
            </a:p>
          </p:txBody>
        </p:sp>
        <p:sp>
          <p:nvSpPr>
            <p:cNvPr id="8" name="Oval 255"/>
            <p:cNvSpPr/>
            <p:nvPr/>
          </p:nvSpPr>
          <p:spPr bwMode="auto">
            <a:xfrm flipV="1">
              <a:off x="1342812" y="3143358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9" name="Group 205"/>
          <p:cNvGrpSpPr/>
          <p:nvPr/>
        </p:nvGrpSpPr>
        <p:grpSpPr>
          <a:xfrm>
            <a:off x="10207025" y="4371401"/>
            <a:ext cx="1777698" cy="783133"/>
            <a:chOff x="10164346" y="3542663"/>
            <a:chExt cx="1859760" cy="819284"/>
          </a:xfrm>
        </p:grpSpPr>
        <p:sp>
          <p:nvSpPr>
            <p:cNvPr id="10" name="Rounded Rectangle 206"/>
            <p:cNvSpPr/>
            <p:nvPr/>
          </p:nvSpPr>
          <p:spPr bwMode="auto">
            <a:xfrm>
              <a:off x="10164346" y="3639436"/>
              <a:ext cx="1859760" cy="722511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Dropped File Emulation</a:t>
              </a:r>
            </a:p>
          </p:txBody>
        </p:sp>
        <p:sp>
          <p:nvSpPr>
            <p:cNvPr id="11" name="Oval 207"/>
            <p:cNvSpPr/>
            <p:nvPr/>
          </p:nvSpPr>
          <p:spPr bwMode="auto">
            <a:xfrm flipV="1">
              <a:off x="11006597" y="3542663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12" name="Group 211"/>
          <p:cNvGrpSpPr/>
          <p:nvPr/>
        </p:nvGrpSpPr>
        <p:grpSpPr>
          <a:xfrm>
            <a:off x="9177249" y="5319570"/>
            <a:ext cx="1663033" cy="592675"/>
            <a:chOff x="8794907" y="4352259"/>
            <a:chExt cx="1739802" cy="620034"/>
          </a:xfrm>
        </p:grpSpPr>
        <p:sp>
          <p:nvSpPr>
            <p:cNvPr id="13" name="Rounded Rectangle 212"/>
            <p:cNvSpPr/>
            <p:nvPr/>
          </p:nvSpPr>
          <p:spPr bwMode="auto">
            <a:xfrm>
              <a:off x="8794907" y="4539555"/>
              <a:ext cx="1739802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>
                  <a:latin typeface="Calibri"/>
                </a:rPr>
                <a:t>DGA Generator</a:t>
              </a:r>
              <a:endParaRPr lang="en-US" sz="1600" dirty="0">
                <a:latin typeface="Calibri"/>
              </a:endParaRPr>
            </a:p>
          </p:txBody>
        </p:sp>
        <p:sp>
          <p:nvSpPr>
            <p:cNvPr id="14" name="Oval 213"/>
            <p:cNvSpPr/>
            <p:nvPr/>
          </p:nvSpPr>
          <p:spPr bwMode="auto">
            <a:xfrm flipV="1">
              <a:off x="9577180" y="4352259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15" name="Group 214"/>
          <p:cNvGrpSpPr/>
          <p:nvPr/>
        </p:nvGrpSpPr>
        <p:grpSpPr>
          <a:xfrm>
            <a:off x="7987514" y="4952599"/>
            <a:ext cx="1208876" cy="623754"/>
            <a:chOff x="7825991" y="4001683"/>
            <a:chExt cx="1264680" cy="652547"/>
          </a:xfrm>
        </p:grpSpPr>
        <p:sp>
          <p:nvSpPr>
            <p:cNvPr id="16" name="Rounded Rectangle 215"/>
            <p:cNvSpPr/>
            <p:nvPr/>
          </p:nvSpPr>
          <p:spPr bwMode="auto">
            <a:xfrm>
              <a:off x="7825991" y="4221493"/>
              <a:ext cx="1264680" cy="432737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Decoys</a:t>
              </a:r>
            </a:p>
          </p:txBody>
        </p:sp>
        <p:sp>
          <p:nvSpPr>
            <p:cNvPr id="17" name="Oval 216"/>
            <p:cNvSpPr/>
            <p:nvPr/>
          </p:nvSpPr>
          <p:spPr bwMode="auto">
            <a:xfrm flipV="1">
              <a:off x="8370703" y="4001683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18" name="Group 217"/>
          <p:cNvGrpSpPr/>
          <p:nvPr/>
        </p:nvGrpSpPr>
        <p:grpSpPr>
          <a:xfrm>
            <a:off x="8512705" y="3986213"/>
            <a:ext cx="1635087" cy="823966"/>
            <a:chOff x="7380106" y="3013777"/>
            <a:chExt cx="1710566" cy="862002"/>
          </a:xfrm>
        </p:grpSpPr>
        <p:sp>
          <p:nvSpPr>
            <p:cNvPr id="19" name="Rounded Rectangle 218"/>
            <p:cNvSpPr/>
            <p:nvPr/>
          </p:nvSpPr>
          <p:spPr bwMode="auto">
            <a:xfrm>
              <a:off x="7380106" y="3153268"/>
              <a:ext cx="1710566" cy="722511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Image Sanitation</a:t>
              </a:r>
            </a:p>
          </p:txBody>
        </p:sp>
        <p:sp>
          <p:nvSpPr>
            <p:cNvPr id="20" name="Oval 219"/>
            <p:cNvSpPr/>
            <p:nvPr/>
          </p:nvSpPr>
          <p:spPr bwMode="auto">
            <a:xfrm flipV="1">
              <a:off x="8147760" y="3013777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21" name="Group 220"/>
          <p:cNvGrpSpPr/>
          <p:nvPr/>
        </p:nvGrpSpPr>
        <p:grpSpPr>
          <a:xfrm>
            <a:off x="6059371" y="4352225"/>
            <a:ext cx="2295775" cy="612777"/>
            <a:chOff x="5867401" y="4443803"/>
            <a:chExt cx="2401753" cy="641064"/>
          </a:xfrm>
        </p:grpSpPr>
        <p:sp>
          <p:nvSpPr>
            <p:cNvPr id="22" name="Rounded Rectangle 221"/>
            <p:cNvSpPr/>
            <p:nvPr/>
          </p:nvSpPr>
          <p:spPr bwMode="auto">
            <a:xfrm>
              <a:off x="5867401" y="4652129"/>
              <a:ext cx="2401753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Icon Similarity</a:t>
              </a:r>
            </a:p>
          </p:txBody>
        </p:sp>
        <p:sp>
          <p:nvSpPr>
            <p:cNvPr id="23" name="Oval 222"/>
            <p:cNvSpPr/>
            <p:nvPr/>
          </p:nvSpPr>
          <p:spPr bwMode="auto">
            <a:xfrm flipV="1">
              <a:off x="6961689" y="4443803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24" name="Group 226"/>
          <p:cNvGrpSpPr/>
          <p:nvPr/>
        </p:nvGrpSpPr>
        <p:grpSpPr>
          <a:xfrm>
            <a:off x="4990927" y="5148298"/>
            <a:ext cx="2295775" cy="814515"/>
            <a:chOff x="4136619" y="5078960"/>
            <a:chExt cx="2401753" cy="852112"/>
          </a:xfrm>
        </p:grpSpPr>
        <p:sp>
          <p:nvSpPr>
            <p:cNvPr id="25" name="Rounded Rectangle 227"/>
            <p:cNvSpPr/>
            <p:nvPr/>
          </p:nvSpPr>
          <p:spPr bwMode="auto">
            <a:xfrm>
              <a:off x="4136619" y="5208563"/>
              <a:ext cx="2401753" cy="722509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Virtual Network Service</a:t>
              </a:r>
            </a:p>
          </p:txBody>
        </p:sp>
        <p:sp>
          <p:nvSpPr>
            <p:cNvPr id="26" name="Oval 228"/>
            <p:cNvSpPr/>
            <p:nvPr/>
          </p:nvSpPr>
          <p:spPr bwMode="auto">
            <a:xfrm flipV="1">
              <a:off x="5249867" y="5078960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27" name="Group 235"/>
          <p:cNvGrpSpPr/>
          <p:nvPr/>
        </p:nvGrpSpPr>
        <p:grpSpPr>
          <a:xfrm>
            <a:off x="1713820" y="5275118"/>
            <a:ext cx="2295775" cy="568766"/>
            <a:chOff x="1248574" y="4998538"/>
            <a:chExt cx="2401753" cy="595021"/>
          </a:xfrm>
        </p:grpSpPr>
        <p:sp>
          <p:nvSpPr>
            <p:cNvPr id="28" name="Rounded Rectangle 236"/>
            <p:cNvSpPr/>
            <p:nvPr/>
          </p:nvSpPr>
          <p:spPr bwMode="auto">
            <a:xfrm>
              <a:off x="1248574" y="5160821"/>
              <a:ext cx="2401753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SMEP Detector</a:t>
              </a:r>
            </a:p>
          </p:txBody>
        </p:sp>
        <p:sp>
          <p:nvSpPr>
            <p:cNvPr id="29" name="Oval 237"/>
            <p:cNvSpPr/>
            <p:nvPr/>
          </p:nvSpPr>
          <p:spPr bwMode="auto">
            <a:xfrm flipV="1">
              <a:off x="2361822" y="4998538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30" name="Group 241"/>
          <p:cNvGrpSpPr/>
          <p:nvPr/>
        </p:nvGrpSpPr>
        <p:grpSpPr>
          <a:xfrm>
            <a:off x="3157110" y="4738881"/>
            <a:ext cx="2295775" cy="595813"/>
            <a:chOff x="2935742" y="4280990"/>
            <a:chExt cx="2401753" cy="623317"/>
          </a:xfrm>
        </p:grpSpPr>
        <p:sp>
          <p:nvSpPr>
            <p:cNvPr id="31" name="Rounded Rectangle 242"/>
            <p:cNvSpPr/>
            <p:nvPr/>
          </p:nvSpPr>
          <p:spPr bwMode="auto">
            <a:xfrm>
              <a:off x="2935742" y="4471569"/>
              <a:ext cx="2401753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 err="1">
                  <a:latin typeface="Calibri"/>
                </a:rPr>
                <a:t>DeepScan</a:t>
              </a:r>
              <a:endParaRPr lang="en-US" sz="1600" dirty="0">
                <a:latin typeface="Calibri"/>
              </a:endParaRPr>
            </a:p>
          </p:txBody>
        </p:sp>
        <p:sp>
          <p:nvSpPr>
            <p:cNvPr id="32" name="Oval 243"/>
            <p:cNvSpPr/>
            <p:nvPr/>
          </p:nvSpPr>
          <p:spPr bwMode="auto">
            <a:xfrm flipV="1">
              <a:off x="4048990" y="4280990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33" name="Group 244"/>
          <p:cNvGrpSpPr/>
          <p:nvPr/>
        </p:nvGrpSpPr>
        <p:grpSpPr>
          <a:xfrm>
            <a:off x="153623" y="4858163"/>
            <a:ext cx="1707260" cy="589314"/>
            <a:chOff x="311925" y="4219512"/>
            <a:chExt cx="1786071" cy="616517"/>
          </a:xfrm>
        </p:grpSpPr>
        <p:sp>
          <p:nvSpPr>
            <p:cNvPr id="34" name="Rounded Rectangle 245"/>
            <p:cNvSpPr/>
            <p:nvPr/>
          </p:nvSpPr>
          <p:spPr bwMode="auto">
            <a:xfrm>
              <a:off x="311925" y="4403292"/>
              <a:ext cx="1786071" cy="432737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UAC Monitor</a:t>
              </a:r>
            </a:p>
          </p:txBody>
        </p:sp>
        <p:sp>
          <p:nvSpPr>
            <p:cNvPr id="35" name="Oval 246"/>
            <p:cNvSpPr/>
            <p:nvPr/>
          </p:nvSpPr>
          <p:spPr bwMode="auto">
            <a:xfrm flipV="1">
              <a:off x="1117331" y="4219512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36" name="Group 247"/>
          <p:cNvGrpSpPr/>
          <p:nvPr/>
        </p:nvGrpSpPr>
        <p:grpSpPr>
          <a:xfrm>
            <a:off x="4388759" y="3971105"/>
            <a:ext cx="2295775" cy="650686"/>
            <a:chOff x="4755649" y="3440844"/>
            <a:chExt cx="2401753" cy="680723"/>
          </a:xfrm>
        </p:grpSpPr>
        <p:sp>
          <p:nvSpPr>
            <p:cNvPr id="37" name="Rounded Rectangle 248"/>
            <p:cNvSpPr/>
            <p:nvPr/>
          </p:nvSpPr>
          <p:spPr bwMode="auto">
            <a:xfrm>
              <a:off x="4755649" y="3688829"/>
              <a:ext cx="2401753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FP Guard</a:t>
              </a:r>
            </a:p>
          </p:txBody>
        </p:sp>
        <p:sp>
          <p:nvSpPr>
            <p:cNvPr id="38" name="Oval 249"/>
            <p:cNvSpPr/>
            <p:nvPr/>
          </p:nvSpPr>
          <p:spPr bwMode="auto">
            <a:xfrm flipV="1">
              <a:off x="5868897" y="3440844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39" name="Group 250"/>
          <p:cNvGrpSpPr/>
          <p:nvPr/>
        </p:nvGrpSpPr>
        <p:grpSpPr>
          <a:xfrm>
            <a:off x="2158544" y="4047575"/>
            <a:ext cx="2295775" cy="871778"/>
            <a:chOff x="2609899" y="3230986"/>
            <a:chExt cx="2401753" cy="912022"/>
          </a:xfrm>
        </p:grpSpPr>
        <p:sp>
          <p:nvSpPr>
            <p:cNvPr id="40" name="Rounded Rectangle 251"/>
            <p:cNvSpPr/>
            <p:nvPr/>
          </p:nvSpPr>
          <p:spPr bwMode="auto">
            <a:xfrm>
              <a:off x="2609899" y="3420497"/>
              <a:ext cx="2401753" cy="722511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Network Activity Monitor</a:t>
              </a:r>
            </a:p>
          </p:txBody>
        </p:sp>
        <p:sp>
          <p:nvSpPr>
            <p:cNvPr id="41" name="Oval 252"/>
            <p:cNvSpPr/>
            <p:nvPr/>
          </p:nvSpPr>
          <p:spPr bwMode="auto">
            <a:xfrm flipV="1">
              <a:off x="3723147" y="3230986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42" name="Group 208"/>
          <p:cNvGrpSpPr/>
          <p:nvPr/>
        </p:nvGrpSpPr>
        <p:grpSpPr>
          <a:xfrm>
            <a:off x="9402649" y="2802848"/>
            <a:ext cx="1869684" cy="625259"/>
            <a:chOff x="9556713" y="5664279"/>
            <a:chExt cx="1955993" cy="654122"/>
          </a:xfrm>
        </p:grpSpPr>
        <p:sp>
          <p:nvSpPr>
            <p:cNvPr id="43" name="Rounded Rectangle 209"/>
            <p:cNvSpPr/>
            <p:nvPr/>
          </p:nvSpPr>
          <p:spPr bwMode="auto">
            <a:xfrm>
              <a:off x="9556713" y="5885663"/>
              <a:ext cx="1955993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Shellcode Detector</a:t>
              </a:r>
            </a:p>
          </p:txBody>
        </p:sp>
        <p:sp>
          <p:nvSpPr>
            <p:cNvPr id="44" name="Oval 210"/>
            <p:cNvSpPr/>
            <p:nvPr/>
          </p:nvSpPr>
          <p:spPr bwMode="auto">
            <a:xfrm flipV="1">
              <a:off x="10447080" y="5664279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45" name="Group 223"/>
          <p:cNvGrpSpPr/>
          <p:nvPr/>
        </p:nvGrpSpPr>
        <p:grpSpPr>
          <a:xfrm>
            <a:off x="6188833" y="2720891"/>
            <a:ext cx="2295775" cy="644906"/>
            <a:chOff x="6946884" y="5643724"/>
            <a:chExt cx="2401753" cy="674676"/>
          </a:xfrm>
        </p:grpSpPr>
        <p:sp>
          <p:nvSpPr>
            <p:cNvPr id="46" name="Rounded Rectangle 224"/>
            <p:cNvSpPr/>
            <p:nvPr/>
          </p:nvSpPr>
          <p:spPr bwMode="auto">
            <a:xfrm>
              <a:off x="6946884" y="5885662"/>
              <a:ext cx="2401753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Link Scanner</a:t>
              </a:r>
            </a:p>
          </p:txBody>
        </p:sp>
        <p:sp>
          <p:nvSpPr>
            <p:cNvPr id="47" name="Oval 225"/>
            <p:cNvSpPr/>
            <p:nvPr/>
          </p:nvSpPr>
          <p:spPr bwMode="auto">
            <a:xfrm flipV="1">
              <a:off x="8065872" y="5643724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48" name="Group 229"/>
          <p:cNvGrpSpPr/>
          <p:nvPr/>
        </p:nvGrpSpPr>
        <p:grpSpPr>
          <a:xfrm>
            <a:off x="4098616" y="2935193"/>
            <a:ext cx="2295775" cy="578605"/>
            <a:chOff x="4559936" y="6085303"/>
            <a:chExt cx="2401753" cy="605314"/>
          </a:xfrm>
        </p:grpSpPr>
        <p:sp>
          <p:nvSpPr>
            <p:cNvPr id="49" name="Rounded Rectangle 230"/>
            <p:cNvSpPr/>
            <p:nvPr/>
          </p:nvSpPr>
          <p:spPr bwMode="auto">
            <a:xfrm>
              <a:off x="4559936" y="6257879"/>
              <a:ext cx="2401753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Macro Analysis</a:t>
              </a:r>
            </a:p>
          </p:txBody>
        </p:sp>
        <p:sp>
          <p:nvSpPr>
            <p:cNvPr id="50" name="Oval 231"/>
            <p:cNvSpPr/>
            <p:nvPr/>
          </p:nvSpPr>
          <p:spPr bwMode="auto">
            <a:xfrm flipV="1">
              <a:off x="5673184" y="6085303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51" name="Group 232"/>
          <p:cNvGrpSpPr/>
          <p:nvPr/>
        </p:nvGrpSpPr>
        <p:grpSpPr>
          <a:xfrm>
            <a:off x="2116448" y="2777603"/>
            <a:ext cx="2295775" cy="590836"/>
            <a:chOff x="2353896" y="5877481"/>
            <a:chExt cx="2401753" cy="618110"/>
          </a:xfrm>
        </p:grpSpPr>
        <p:sp>
          <p:nvSpPr>
            <p:cNvPr id="52" name="Rounded Rectangle 233"/>
            <p:cNvSpPr/>
            <p:nvPr/>
          </p:nvSpPr>
          <p:spPr bwMode="auto">
            <a:xfrm>
              <a:off x="2353896" y="6062853"/>
              <a:ext cx="2401753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Evasion Detection</a:t>
              </a:r>
            </a:p>
          </p:txBody>
        </p:sp>
        <p:sp>
          <p:nvSpPr>
            <p:cNvPr id="53" name="Oval 234"/>
            <p:cNvSpPr/>
            <p:nvPr/>
          </p:nvSpPr>
          <p:spPr bwMode="auto">
            <a:xfrm flipV="1">
              <a:off x="3467144" y="5877481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grpSp>
        <p:nvGrpSpPr>
          <p:cNvPr id="54" name="Group 238"/>
          <p:cNvGrpSpPr/>
          <p:nvPr/>
        </p:nvGrpSpPr>
        <p:grpSpPr>
          <a:xfrm>
            <a:off x="-13890" y="2652226"/>
            <a:ext cx="2295775" cy="599026"/>
            <a:chOff x="257588" y="5746744"/>
            <a:chExt cx="2401753" cy="626678"/>
          </a:xfrm>
        </p:grpSpPr>
        <p:sp>
          <p:nvSpPr>
            <p:cNvPr id="55" name="Rounded Rectangle 239"/>
            <p:cNvSpPr/>
            <p:nvPr/>
          </p:nvSpPr>
          <p:spPr bwMode="auto">
            <a:xfrm>
              <a:off x="257588" y="5940684"/>
              <a:ext cx="2401753" cy="432738"/>
            </a:xfrm>
            <a:prstGeom prst="roundRect">
              <a:avLst>
                <a:gd name="adj" fmla="val 50000"/>
              </a:avLst>
            </a:prstGeom>
            <a:noFill/>
            <a:ln w="5715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r>
                <a:rPr lang="en-US" sz="1600" dirty="0">
                  <a:latin typeface="Calibri"/>
                </a:rPr>
                <a:t>Static Analyzer</a:t>
              </a:r>
            </a:p>
          </p:txBody>
        </p:sp>
        <p:sp>
          <p:nvSpPr>
            <p:cNvPr id="56" name="Oval 240"/>
            <p:cNvSpPr/>
            <p:nvPr/>
          </p:nvSpPr>
          <p:spPr bwMode="auto">
            <a:xfrm flipV="1">
              <a:off x="1370836" y="5746744"/>
              <a:ext cx="175256" cy="175256"/>
            </a:xfrm>
            <a:prstGeom prst="ellipse">
              <a:avLst/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>
              <a:outerShdw blurRad="177800" dir="5400000" sx="128000" sy="128000" algn="ctr" rotWithShape="0">
                <a:srgbClr val="E45785">
                  <a:alpha val="86000"/>
                </a:srgbClr>
              </a:outerShdw>
            </a:effectLst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Clr>
                  <a:srgbClr val="72183E"/>
                </a:buClr>
                <a:buSzPct val="115000"/>
              </a:pPr>
              <a:endParaRPr lang="en-US" sz="2400" dirty="0">
                <a:latin typeface="Calibri"/>
              </a:endParaRPr>
            </a:p>
          </p:txBody>
        </p:sp>
      </p:grpSp>
      <p:sp>
        <p:nvSpPr>
          <p:cNvPr id="72" name="Tytuł 1"/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Lato" charset="0"/>
                <a:ea typeface="Lato" charset="0"/>
                <a:cs typeface="Lato" charset="0"/>
              </a:defRPr>
            </a:lvl1pPr>
          </a:lstStyle>
          <a:p>
            <a:endParaRPr lang="pl-PL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374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Sanbox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 smtClean="0"/>
              <a:t>Nie odzwierciedla naszych systemów 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Tylko najpopularniejsze aplikacje 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Długie skanowanie (minuty) / kolejkowanie</a:t>
            </a:r>
          </a:p>
          <a:p>
            <a:pPr>
              <a:lnSpc>
                <a:spcPct val="150000"/>
              </a:lnSpc>
            </a:pPr>
            <a:r>
              <a:rPr lang="pl-PL" sz="3600" b="1" dirty="0" err="1" smtClean="0"/>
              <a:t>Sandbox</a:t>
            </a:r>
            <a:r>
              <a:rPr lang="pl-PL" sz="3600" b="1" dirty="0" smtClean="0"/>
              <a:t> Check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640059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Sanbox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879600" y="1812925"/>
            <a:ext cx="8597900" cy="4351338"/>
          </a:xfrm>
        </p:spPr>
        <p:txBody>
          <a:bodyPr/>
          <a:lstStyle/>
          <a:p>
            <a:pPr marL="0" indent="0">
              <a:buNone/>
            </a:pPr>
            <a:r>
              <a:rPr lang="pl-PL" b="1" dirty="0" err="1"/>
              <a:t>Bypassing</a:t>
            </a:r>
            <a:r>
              <a:rPr lang="pl-PL" b="1" dirty="0"/>
              <a:t> modern </a:t>
            </a:r>
            <a:r>
              <a:rPr lang="pl-PL" b="1" dirty="0" err="1" smtClean="0"/>
              <a:t>sandbox</a:t>
            </a:r>
            <a:r>
              <a:rPr lang="pl-PL" b="1" dirty="0" smtClean="0"/>
              <a:t> </a:t>
            </a:r>
            <a:r>
              <a:rPr lang="pl-PL" b="1" dirty="0" err="1" smtClean="0"/>
              <a:t>technologies</a:t>
            </a:r>
            <a:endParaRPr lang="pl-PL" b="1" dirty="0" smtClean="0"/>
          </a:p>
          <a:p>
            <a:pPr marL="0" indent="0">
              <a:buNone/>
            </a:pP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experiment</a:t>
            </a:r>
            <a:r>
              <a:rPr lang="pl-PL" dirty="0" smtClean="0"/>
              <a:t> </a:t>
            </a:r>
            <a:r>
              <a:rPr lang="pl-PL" dirty="0"/>
              <a:t>on </a:t>
            </a:r>
            <a:r>
              <a:rPr lang="pl-PL" dirty="0" err="1"/>
              <a:t>sandbox</a:t>
            </a:r>
            <a:r>
              <a:rPr lang="pl-PL" dirty="0"/>
              <a:t> </a:t>
            </a:r>
            <a:r>
              <a:rPr lang="pl-PL" dirty="0" err="1"/>
              <a:t>evasion</a:t>
            </a:r>
            <a:r>
              <a:rPr lang="pl-PL" dirty="0"/>
              <a:t> </a:t>
            </a:r>
            <a:r>
              <a:rPr lang="pl-PL" dirty="0" err="1" smtClean="0"/>
              <a:t>techniques</a:t>
            </a:r>
            <a:endParaRPr lang="pl-PL" dirty="0" smtClean="0"/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dirty="0"/>
              <a:t>Gustav </a:t>
            </a:r>
            <a:r>
              <a:rPr lang="pl-PL" dirty="0" err="1" smtClean="0"/>
              <a:t>Lundsgård</a:t>
            </a:r>
            <a:endParaRPr lang="pl-PL" dirty="0" smtClean="0"/>
          </a:p>
          <a:p>
            <a:pPr marL="0" indent="0">
              <a:buNone/>
            </a:pPr>
            <a:r>
              <a:rPr lang="pl-PL" dirty="0"/>
              <a:t>Victor </a:t>
            </a:r>
            <a:r>
              <a:rPr lang="pl-PL" dirty="0" err="1" smtClean="0"/>
              <a:t>Nedström</a:t>
            </a:r>
            <a:endParaRPr lang="pl-PL" dirty="0" smtClean="0"/>
          </a:p>
          <a:p>
            <a:pPr marL="0" indent="0">
              <a:buNone/>
            </a:pPr>
            <a:r>
              <a:rPr lang="pl-PL" dirty="0"/>
              <a:t>Lund </a:t>
            </a:r>
            <a:r>
              <a:rPr lang="pl-PL" dirty="0" smtClean="0"/>
              <a:t>University, 2016</a:t>
            </a:r>
            <a:endParaRPr lang="pl-P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0" y="3032125"/>
            <a:ext cx="2578100" cy="2443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8860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Sandbox</a:t>
            </a:r>
            <a:r>
              <a:rPr lang="pl-PL" dirty="0" smtClean="0"/>
              <a:t> </a:t>
            </a:r>
            <a:r>
              <a:rPr lang="pl-PL" dirty="0" err="1" smtClean="0"/>
              <a:t>check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en-US" dirty="0"/>
              <a:t>one long sleep</a:t>
            </a:r>
          </a:p>
          <a:p>
            <a:r>
              <a:rPr lang="en-US" dirty="0"/>
              <a:t>multiple short sleep</a:t>
            </a:r>
          </a:p>
          <a:p>
            <a:r>
              <a:rPr lang="en-US" dirty="0"/>
              <a:t>delay using timer</a:t>
            </a:r>
          </a:p>
          <a:p>
            <a:r>
              <a:rPr lang="en-US" dirty="0"/>
              <a:t>use two threads to detect sleep emulation</a:t>
            </a:r>
          </a:p>
          <a:p>
            <a:r>
              <a:rPr lang="en-US" dirty="0"/>
              <a:t>create files, verify time stamps</a:t>
            </a:r>
          </a:p>
          <a:p>
            <a:r>
              <a:rPr lang="en-US" dirty="0"/>
              <a:t>open files, verify time interval</a:t>
            </a:r>
          </a:p>
          <a:p>
            <a:r>
              <a:rPr lang="en-US" dirty="0"/>
              <a:t>check emulated sleep with </a:t>
            </a:r>
            <a:r>
              <a:rPr lang="en-US" dirty="0" err="1"/>
              <a:t>tickcounts</a:t>
            </a:r>
            <a:endParaRPr lang="en-US" dirty="0"/>
          </a:p>
          <a:p>
            <a:r>
              <a:rPr lang="en-US" dirty="0"/>
              <a:t>stalling loop, prime calculations</a:t>
            </a:r>
          </a:p>
          <a:p>
            <a:r>
              <a:rPr lang="en-US" dirty="0"/>
              <a:t>stalling loop, </a:t>
            </a:r>
            <a:r>
              <a:rPr lang="en-US" dirty="0" err="1"/>
              <a:t>WinAPI</a:t>
            </a:r>
            <a:r>
              <a:rPr lang="en-US" dirty="0"/>
              <a:t> calls</a:t>
            </a:r>
          </a:p>
          <a:p>
            <a:r>
              <a:rPr lang="en-US" dirty="0"/>
              <a:t>check sandbox processes</a:t>
            </a:r>
          </a:p>
          <a:p>
            <a:r>
              <a:rPr lang="en-US" dirty="0"/>
              <a:t>check client processes</a:t>
            </a:r>
          </a:p>
          <a:p>
            <a:r>
              <a:rPr lang="en-US" dirty="0"/>
              <a:t>number of processes</a:t>
            </a:r>
          </a:p>
          <a:p>
            <a:r>
              <a:rPr lang="en-US" dirty="0"/>
              <a:t>name of parent processes</a:t>
            </a:r>
          </a:p>
          <a:p>
            <a:r>
              <a:rPr lang="en-US" dirty="0"/>
              <a:t>file name for current file</a:t>
            </a:r>
          </a:p>
          <a:p>
            <a:r>
              <a:rPr lang="en-US" dirty="0"/>
              <a:t>load fake  DLL</a:t>
            </a:r>
          </a:p>
          <a:p>
            <a:r>
              <a:rPr lang="en-US" dirty="0"/>
              <a:t>load real DLL</a:t>
            </a:r>
          </a:p>
          <a:p>
            <a:r>
              <a:rPr lang="en-US" dirty="0"/>
              <a:t>DLL load directory</a:t>
            </a:r>
          </a:p>
          <a:p>
            <a:r>
              <a:rPr lang="en-US" dirty="0"/>
              <a:t>names of loaded DLLs</a:t>
            </a:r>
          </a:p>
          <a:p>
            <a:r>
              <a:rPr lang="en-US" dirty="0"/>
              <a:t>known sandbox DLLs</a:t>
            </a:r>
          </a:p>
          <a:p>
            <a:r>
              <a:rPr lang="en-US" dirty="0"/>
              <a:t>if browsers exist</a:t>
            </a:r>
          </a:p>
          <a:p>
            <a:r>
              <a:rPr lang="en-US" dirty="0"/>
              <a:t>traces left by browsing</a:t>
            </a:r>
          </a:p>
          <a:p>
            <a:r>
              <a:rPr lang="en-US" dirty="0"/>
              <a:t>number of other files in execution directory</a:t>
            </a:r>
          </a:p>
          <a:p>
            <a:r>
              <a:rPr lang="en-US" dirty="0"/>
              <a:t>create files locally and check their content</a:t>
            </a:r>
          </a:p>
          <a:p>
            <a:r>
              <a:rPr lang="en-US" dirty="0"/>
              <a:t>number of installed programs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98477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Sandbox</a:t>
            </a:r>
            <a:r>
              <a:rPr lang="pl-PL" dirty="0" smtClean="0"/>
              <a:t> </a:t>
            </a:r>
            <a:r>
              <a:rPr lang="pl-PL" dirty="0" err="1" smtClean="0"/>
              <a:t>check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70000" lnSpcReduction="20000"/>
          </a:bodyPr>
          <a:lstStyle/>
          <a:p>
            <a:r>
              <a:rPr lang="en-US" dirty="0"/>
              <a:t>number of recently created/modified files</a:t>
            </a:r>
          </a:p>
          <a:p>
            <a:r>
              <a:rPr lang="en-US" dirty="0"/>
              <a:t>machine names</a:t>
            </a:r>
          </a:p>
          <a:p>
            <a:r>
              <a:rPr lang="en-US" dirty="0"/>
              <a:t>user name(s)</a:t>
            </a:r>
          </a:p>
          <a:p>
            <a:r>
              <a:rPr lang="en-US" dirty="0"/>
              <a:t>screen resolution</a:t>
            </a:r>
          </a:p>
          <a:p>
            <a:r>
              <a:rPr lang="en-US" dirty="0"/>
              <a:t>hard disk / partition name(s)</a:t>
            </a:r>
          </a:p>
          <a:p>
            <a:r>
              <a:rPr lang="en-US" dirty="0"/>
              <a:t>color of background pixel</a:t>
            </a:r>
          </a:p>
          <a:p>
            <a:r>
              <a:rPr lang="en-US" dirty="0"/>
              <a:t>keyboard layout</a:t>
            </a:r>
          </a:p>
          <a:p>
            <a:r>
              <a:rPr lang="en-US" dirty="0"/>
              <a:t>execution path</a:t>
            </a:r>
          </a:p>
          <a:p>
            <a:r>
              <a:rPr lang="en-US" dirty="0"/>
              <a:t>sandbox indications in path name</a:t>
            </a:r>
          </a:p>
          <a:p>
            <a:r>
              <a:rPr lang="en-US" dirty="0"/>
              <a:t>command line parameters</a:t>
            </a:r>
          </a:p>
          <a:p>
            <a:r>
              <a:rPr lang="en-US" dirty="0"/>
              <a:t>if computer is a laptop</a:t>
            </a:r>
          </a:p>
          <a:p>
            <a:r>
              <a:rPr lang="en-US" dirty="0"/>
              <a:t>VMWare version</a:t>
            </a:r>
          </a:p>
          <a:p>
            <a:r>
              <a:rPr lang="en-US" dirty="0"/>
              <a:t>correct system time</a:t>
            </a:r>
          </a:p>
          <a:p>
            <a:r>
              <a:rPr lang="en-US" dirty="0"/>
              <a:t>if current user has password set</a:t>
            </a:r>
          </a:p>
          <a:p>
            <a:r>
              <a:rPr lang="en-US" dirty="0"/>
              <a:t>is debugger present?</a:t>
            </a:r>
          </a:p>
          <a:p>
            <a:r>
              <a:rPr lang="en-US" dirty="0"/>
              <a:t>typical sandbox registry keys</a:t>
            </a:r>
          </a:p>
          <a:p>
            <a:r>
              <a:rPr lang="en-US" dirty="0"/>
              <a:t>specific key values, if they contain sandbox info</a:t>
            </a:r>
          </a:p>
          <a:p>
            <a:r>
              <a:rPr lang="en-US" dirty="0"/>
              <a:t>number of CPU cores, assembly</a:t>
            </a:r>
          </a:p>
          <a:p>
            <a:r>
              <a:rPr lang="en-US" dirty="0"/>
              <a:t>number of CPU cores, </a:t>
            </a:r>
            <a:r>
              <a:rPr lang="en-US" dirty="0" err="1"/>
              <a:t>WinAPI</a:t>
            </a:r>
            <a:endParaRPr lang="en-US" dirty="0"/>
          </a:p>
          <a:p>
            <a:r>
              <a:rPr lang="en-US" dirty="0"/>
              <a:t>number of CPU cores, C++11</a:t>
            </a:r>
          </a:p>
          <a:p>
            <a:r>
              <a:rPr lang="en-US" dirty="0"/>
              <a:t>CPU type</a:t>
            </a:r>
          </a:p>
          <a:p>
            <a:r>
              <a:rPr lang="en-US" dirty="0"/>
              <a:t>CPU cache size</a:t>
            </a:r>
          </a:p>
          <a:p>
            <a:r>
              <a:rPr lang="en-US" dirty="0"/>
              <a:t>amount of RAM</a:t>
            </a:r>
          </a:p>
          <a:p>
            <a:r>
              <a:rPr lang="en-US" dirty="0"/>
              <a:t>size of disk(s)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32040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Sandbox</a:t>
            </a:r>
            <a:r>
              <a:rPr lang="pl-PL" dirty="0"/>
              <a:t> </a:t>
            </a:r>
            <a:r>
              <a:rPr lang="pl-PL" dirty="0" err="1"/>
              <a:t>check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 numCol="2">
            <a:normAutofit fontScale="62500" lnSpcReduction="20000"/>
          </a:bodyPr>
          <a:lstStyle/>
          <a:p>
            <a:r>
              <a:rPr lang="en-US" dirty="0"/>
              <a:t>amount of GPU Memory</a:t>
            </a:r>
          </a:p>
          <a:p>
            <a:r>
              <a:rPr lang="en-US" dirty="0"/>
              <a:t>name(s) of GPU adapter(s)</a:t>
            </a:r>
          </a:p>
          <a:p>
            <a:r>
              <a:rPr lang="en-US" dirty="0"/>
              <a:t>names of loaded drivers</a:t>
            </a:r>
          </a:p>
          <a:p>
            <a:r>
              <a:rPr lang="en-US" dirty="0"/>
              <a:t>number of (local) printers</a:t>
            </a:r>
          </a:p>
          <a:p>
            <a:r>
              <a:rPr lang="en-US" dirty="0"/>
              <a:t>name of default printer</a:t>
            </a:r>
          </a:p>
          <a:p>
            <a:r>
              <a:rPr lang="en-US" dirty="0" err="1"/>
              <a:t>prescence</a:t>
            </a:r>
            <a:r>
              <a:rPr lang="en-US" dirty="0"/>
              <a:t> of 3-button mouse</a:t>
            </a:r>
          </a:p>
          <a:p>
            <a:r>
              <a:rPr lang="en-US" dirty="0"/>
              <a:t>number of network interfaces</a:t>
            </a:r>
          </a:p>
          <a:p>
            <a:r>
              <a:rPr lang="en-US" dirty="0"/>
              <a:t>name(s) of network interface(s)</a:t>
            </a:r>
          </a:p>
          <a:p>
            <a:r>
              <a:rPr lang="en-US" dirty="0"/>
              <a:t>mac address(</a:t>
            </a:r>
            <a:r>
              <a:rPr lang="en-US" dirty="0" err="1"/>
              <a:t>es</a:t>
            </a:r>
            <a:r>
              <a:rPr lang="en-US" dirty="0"/>
              <a:t>)</a:t>
            </a:r>
          </a:p>
          <a:p>
            <a:r>
              <a:rPr lang="en-US" dirty="0"/>
              <a:t>correct response from HTTP request</a:t>
            </a:r>
          </a:p>
          <a:p>
            <a:r>
              <a:rPr lang="en-US" dirty="0"/>
              <a:t>DNS query</a:t>
            </a:r>
          </a:p>
          <a:p>
            <a:r>
              <a:rPr lang="en-US" dirty="0"/>
              <a:t>proxy enabled</a:t>
            </a:r>
          </a:p>
          <a:p>
            <a:r>
              <a:rPr lang="en-US" dirty="0"/>
              <a:t>domain connected</a:t>
            </a:r>
          </a:p>
          <a:p>
            <a:r>
              <a:rPr lang="en-US" dirty="0"/>
              <a:t>open ports</a:t>
            </a:r>
          </a:p>
          <a:p>
            <a:r>
              <a:rPr lang="en-US" dirty="0"/>
              <a:t>network traffic</a:t>
            </a:r>
          </a:p>
          <a:p>
            <a:r>
              <a:rPr lang="en-US" dirty="0"/>
              <a:t>established connections</a:t>
            </a:r>
          </a:p>
          <a:p>
            <a:r>
              <a:rPr lang="en-US" dirty="0"/>
              <a:t>other hosts in network</a:t>
            </a:r>
          </a:p>
          <a:p>
            <a:r>
              <a:rPr lang="en-US" dirty="0"/>
              <a:t>mouse clicks</a:t>
            </a:r>
          </a:p>
          <a:p>
            <a:r>
              <a:rPr lang="en-US" dirty="0"/>
              <a:t>mouse cursor position</a:t>
            </a:r>
          </a:p>
          <a:p>
            <a:r>
              <a:rPr lang="en-US" dirty="0"/>
              <a:t>mouse movements</a:t>
            </a:r>
          </a:p>
          <a:p>
            <a:r>
              <a:rPr lang="en-US" dirty="0"/>
              <a:t>high mouse movement speeds</a:t>
            </a:r>
          </a:p>
          <a:p>
            <a:r>
              <a:rPr lang="en-US" dirty="0"/>
              <a:t>wait for scroll</a:t>
            </a:r>
          </a:p>
          <a:p>
            <a:r>
              <a:rPr lang="en-US" dirty="0"/>
              <a:t>multi-choice prompt</a:t>
            </a:r>
          </a:p>
          <a:p>
            <a:r>
              <a:rPr lang="en-US" dirty="0"/>
              <a:t>keyboard interaction (key presses)</a:t>
            </a:r>
          </a:p>
          <a:p>
            <a:r>
              <a:rPr lang="en-US" dirty="0"/>
              <a:t>keyboard typing patterns</a:t>
            </a:r>
          </a:p>
          <a:p>
            <a:r>
              <a:rPr lang="en-US" dirty="0"/>
              <a:t>no open windows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7884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913" y="-96838"/>
            <a:ext cx="5821626" cy="616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 descr="http://epg.org.pl/img/cpte2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0873" y="1690688"/>
            <a:ext cx="8588569" cy="701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Łącznik prosty ze strzałką 4"/>
          <p:cNvCxnSpPr/>
          <p:nvPr/>
        </p:nvCxnSpPr>
        <p:spPr>
          <a:xfrm flipH="1">
            <a:off x="2552700" y="4244340"/>
            <a:ext cx="3817620" cy="152400"/>
          </a:xfrm>
          <a:prstGeom prst="straightConnector1">
            <a:avLst/>
          </a:prstGeom>
          <a:ln w="34925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ClicoCryptor</a:t>
            </a:r>
            <a:r>
              <a:rPr lang="pl-PL" dirty="0" smtClean="0"/>
              <a:t> C’’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6785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Endpoint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1514475"/>
            <a:ext cx="10515600" cy="466248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 err="1" smtClean="0"/>
              <a:t>Sandbox</a:t>
            </a:r>
            <a:r>
              <a:rPr lang="pl-PL" dirty="0" smtClean="0"/>
              <a:t> na stacji roboczej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Widzimy więcej: SSL, USB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Chroni również w domu i hotelu</a:t>
            </a:r>
            <a:endParaRPr lang="pl-PL" dirty="0"/>
          </a:p>
          <a:p>
            <a:pPr>
              <a:lnSpc>
                <a:spcPct val="150000"/>
              </a:lnSpc>
            </a:pPr>
            <a:r>
              <a:rPr lang="pl-PL" dirty="0" smtClean="0"/>
              <a:t>Możliwość interakcji z użytkownikiem / atakowanym systemem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Praca w czasie rzeczywistym (brak kolejkowania)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Rzeczywisty raport z ataku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946437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3" descr="Znalezione obrazy dla zapytania windows notepad ic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381" y="5614813"/>
            <a:ext cx="782716" cy="72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pic>
        <p:nvPicPr>
          <p:cNvPr id="4" name="Picture 8" descr="https://pl.seaicons.com/wp-content/uploads/2015/10/WinRAR-ic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535" y="2983911"/>
            <a:ext cx="1023015" cy="1023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9136" y="2988877"/>
            <a:ext cx="966382" cy="966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6482535" y="4018528"/>
            <a:ext cx="1088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smtClean="0"/>
              <a:t>RAR SFX </a:t>
            </a:r>
          </a:p>
        </p:txBody>
      </p:sp>
      <p:sp>
        <p:nvSpPr>
          <p:cNvPr id="7" name="pole tekstowe 6"/>
          <p:cNvSpPr txBox="1"/>
          <p:nvPr/>
        </p:nvSpPr>
        <p:spPr>
          <a:xfrm>
            <a:off x="8399900" y="4018528"/>
            <a:ext cx="189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dirty="0" err="1" smtClean="0"/>
              <a:t>Icona</a:t>
            </a:r>
            <a:r>
              <a:rPr lang="pl-PL" dirty="0" smtClean="0"/>
              <a:t> PDF</a:t>
            </a:r>
          </a:p>
        </p:txBody>
      </p:sp>
      <p:sp>
        <p:nvSpPr>
          <p:cNvPr id="8" name="Krzyż 7"/>
          <p:cNvSpPr/>
          <p:nvPr/>
        </p:nvSpPr>
        <p:spPr>
          <a:xfrm>
            <a:off x="7888622" y="3189854"/>
            <a:ext cx="511278" cy="511278"/>
          </a:xfrm>
          <a:prstGeom prst="plus">
            <a:avLst>
              <a:gd name="adj" fmla="val 346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694" y="3163780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2" descr="Znalezione obrazy dla zapytania vb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70" y="3064610"/>
            <a:ext cx="553740" cy="7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Znalezione obrazy dla zapytania vb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870" y="1732696"/>
            <a:ext cx="553740" cy="7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6" descr="Podobny obraz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419" y="1557020"/>
            <a:ext cx="1053572" cy="10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8" descr="Znalezione obrazy dla zapytania png icon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4222" y="4377726"/>
            <a:ext cx="743035" cy="74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506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33333E-6 L 0.25143 0.1942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65" y="969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3.7037E-6 L 0.27253 0.1182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0" y="590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2.59259E-6 L 0.23268 -0.093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628" y="-469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7.40741E-7 L 0.27253 -0.27315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20" y="-13657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7.40741E-7 L 0.12448 7.40741E-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4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3.7037E-6 L 0.11042 0.19885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21" y="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Endpoint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  <p:grpSp>
        <p:nvGrpSpPr>
          <p:cNvPr id="4" name="Group 73"/>
          <p:cNvGrpSpPr/>
          <p:nvPr/>
        </p:nvGrpSpPr>
        <p:grpSpPr>
          <a:xfrm>
            <a:off x="3584293" y="1387755"/>
            <a:ext cx="4486220" cy="2621284"/>
            <a:chOff x="4675480" y="2806745"/>
            <a:chExt cx="3161414" cy="1847204"/>
          </a:xfrm>
        </p:grpSpPr>
        <p:grpSp>
          <p:nvGrpSpPr>
            <p:cNvPr id="5" name="Group 74"/>
            <p:cNvGrpSpPr/>
            <p:nvPr/>
          </p:nvGrpSpPr>
          <p:grpSpPr>
            <a:xfrm>
              <a:off x="4675480" y="2806745"/>
              <a:ext cx="3161414" cy="1847204"/>
              <a:chOff x="3094773" y="1337693"/>
              <a:chExt cx="6504318" cy="3800452"/>
            </a:xfrm>
          </p:grpSpPr>
          <p:pic>
            <p:nvPicPr>
              <p:cNvPr id="8" name="Picture 7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9" b="17239"/>
              <a:stretch/>
            </p:blipFill>
            <p:spPr>
              <a:xfrm>
                <a:off x="3094773" y="1337693"/>
                <a:ext cx="6504318" cy="3800452"/>
              </a:xfrm>
              <a:prstGeom prst="rect">
                <a:avLst/>
              </a:prstGeom>
            </p:spPr>
          </p:pic>
          <p:sp>
            <p:nvSpPr>
              <p:cNvPr id="9" name="Rectangle 78"/>
              <p:cNvSpPr/>
              <p:nvPr/>
            </p:nvSpPr>
            <p:spPr bwMode="auto">
              <a:xfrm>
                <a:off x="4181702" y="1869062"/>
                <a:ext cx="4356339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algn="ctr">
                <a:noFill/>
                <a:miter lim="800000"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buSzPct val="115000"/>
                </a:pPr>
                <a:endParaRPr lang="en-US" sz="2400" dirty="0" err="1"/>
              </a:p>
            </p:txBody>
          </p:sp>
        </p:grpSp>
        <p:sp>
          <p:nvSpPr>
            <p:cNvPr id="6" name="Rectangle 75"/>
            <p:cNvSpPr/>
            <p:nvPr/>
          </p:nvSpPr>
          <p:spPr bwMode="auto">
            <a:xfrm>
              <a:off x="5203339" y="3065017"/>
              <a:ext cx="2117833" cy="13333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400" dirty="0" err="1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30812" y="3896181"/>
              <a:ext cx="741067" cy="43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Left-Right Arrow 79"/>
          <p:cNvSpPr/>
          <p:nvPr/>
        </p:nvSpPr>
        <p:spPr>
          <a:xfrm>
            <a:off x="6219317" y="1891162"/>
            <a:ext cx="849658" cy="309295"/>
          </a:xfrm>
          <a:prstGeom prst="leftRightArrow">
            <a:avLst>
              <a:gd name="adj1" fmla="val 100000"/>
              <a:gd name="adj2" fmla="val 18328"/>
            </a:avLst>
          </a:prstGeom>
          <a:solidFill>
            <a:srgbClr val="72173D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spcFirstLastPara="0" vert="horz" wrap="none" lIns="0" tIns="273840" rIns="0" bIns="273840" numCol="1" spcCol="1271" anchor="ctr" anchorCtr="0">
            <a:noAutofit/>
          </a:bodyPr>
          <a:lstStyle/>
          <a:p>
            <a:pPr algn="ctr" defTabSz="800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E45785"/>
              </a:buClr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</a:rPr>
              <a:t>Processes</a:t>
            </a:r>
          </a:p>
        </p:txBody>
      </p:sp>
      <p:sp>
        <p:nvSpPr>
          <p:cNvPr id="11" name="Left-Right Arrow 80"/>
          <p:cNvSpPr/>
          <p:nvPr/>
        </p:nvSpPr>
        <p:spPr>
          <a:xfrm>
            <a:off x="5374425" y="2057654"/>
            <a:ext cx="849658" cy="309295"/>
          </a:xfrm>
          <a:prstGeom prst="leftRightArrow">
            <a:avLst>
              <a:gd name="adj1" fmla="val 100000"/>
              <a:gd name="adj2" fmla="val 19459"/>
            </a:avLst>
          </a:prstGeom>
          <a:solidFill>
            <a:srgbClr val="E45785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spcFirstLastPara="0" vert="horz" wrap="none" lIns="0" tIns="273840" rIns="0" bIns="273840" numCol="1" spcCol="1271" anchor="ctr" anchorCtr="0">
            <a:noAutofit/>
          </a:bodyPr>
          <a:lstStyle/>
          <a:p>
            <a:pPr algn="ctr" defTabSz="800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E45785"/>
              </a:buClr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</a:rPr>
              <a:t>Registry</a:t>
            </a:r>
          </a:p>
        </p:txBody>
      </p:sp>
      <p:sp>
        <p:nvSpPr>
          <p:cNvPr id="12" name="Left-Right Arrow 81"/>
          <p:cNvSpPr/>
          <p:nvPr/>
        </p:nvSpPr>
        <p:spPr>
          <a:xfrm>
            <a:off x="4534291" y="2243296"/>
            <a:ext cx="849658" cy="309293"/>
          </a:xfrm>
          <a:prstGeom prst="leftRightArrow">
            <a:avLst>
              <a:gd name="adj1" fmla="val 100000"/>
              <a:gd name="adj2" fmla="val 19458"/>
            </a:avLst>
          </a:prstGeom>
          <a:solidFill>
            <a:srgbClr val="A82B52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spcFirstLastPara="0" vert="horz" wrap="none" lIns="0" tIns="273840" rIns="0" bIns="273840" numCol="1" spcCol="1271" anchor="ctr" anchorCtr="0">
            <a:noAutofit/>
          </a:bodyPr>
          <a:lstStyle/>
          <a:p>
            <a:pPr algn="ctr" defTabSz="800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E45785"/>
              </a:buClr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</a:rPr>
              <a:t>Files</a:t>
            </a:r>
          </a:p>
        </p:txBody>
      </p:sp>
      <p:sp>
        <p:nvSpPr>
          <p:cNvPr id="13" name="Left-Right Arrow 82"/>
          <p:cNvSpPr/>
          <p:nvPr/>
        </p:nvSpPr>
        <p:spPr>
          <a:xfrm>
            <a:off x="4539533" y="1873050"/>
            <a:ext cx="849658" cy="309293"/>
          </a:xfrm>
          <a:prstGeom prst="leftRightArrow">
            <a:avLst>
              <a:gd name="adj1" fmla="val 100000"/>
              <a:gd name="adj2" fmla="val 20590"/>
            </a:avLst>
          </a:prstGeom>
          <a:solidFill>
            <a:srgbClr val="E45785"/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spcFirstLastPara="0" vert="horz" wrap="none" lIns="0" tIns="273840" rIns="0" bIns="273840" numCol="1" spcCol="1271" anchor="ctr" anchorCtr="0">
            <a:noAutofit/>
          </a:bodyPr>
          <a:lstStyle/>
          <a:p>
            <a:pPr algn="ctr" defTabSz="800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E45785"/>
              </a:buClr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</a:rPr>
              <a:t>Network</a:t>
            </a:r>
          </a:p>
        </p:txBody>
      </p:sp>
      <p:sp>
        <p:nvSpPr>
          <p:cNvPr id="14" name="Left-Right Arrow 130"/>
          <p:cNvSpPr/>
          <p:nvPr/>
        </p:nvSpPr>
        <p:spPr>
          <a:xfrm>
            <a:off x="6260939" y="2243296"/>
            <a:ext cx="849658" cy="309295"/>
          </a:xfrm>
          <a:prstGeom prst="leftRightArrow">
            <a:avLst>
              <a:gd name="adj1" fmla="val 100000"/>
              <a:gd name="adj2" fmla="val 19459"/>
            </a:avLst>
          </a:prstGeom>
          <a:solidFill>
            <a:srgbClr val="E45785">
              <a:hueOff val="0"/>
              <a:satOff val="0"/>
              <a:lumOff val="0"/>
              <a:alphaOff val="0"/>
            </a:srgbClr>
          </a:solidFill>
          <a:ln w="12700" cap="flat" cmpd="sng" algn="ctr">
            <a:solidFill>
              <a:srgbClr val="FFFFFF"/>
            </a:solidFill>
            <a:prstDash val="solid"/>
          </a:ln>
          <a:effectLst/>
        </p:spPr>
        <p:txBody>
          <a:bodyPr spcFirstLastPara="0" vert="horz" wrap="none" lIns="0" tIns="273840" rIns="0" bIns="273840" numCol="1" spcCol="1271" anchor="ctr" anchorCtr="0">
            <a:noAutofit/>
          </a:bodyPr>
          <a:lstStyle/>
          <a:p>
            <a:pPr algn="ctr" defTabSz="80004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>
                <a:srgbClr val="E45785"/>
              </a:buClr>
              <a:defRPr/>
            </a:pPr>
            <a:r>
              <a:rPr lang="en-US" sz="1500" kern="0" dirty="0">
                <a:solidFill>
                  <a:srgbClr val="FFFFFF"/>
                </a:solidFill>
                <a:latin typeface="Calibri"/>
              </a:rPr>
              <a:t>Memory</a:t>
            </a:r>
          </a:p>
        </p:txBody>
      </p:sp>
      <p:grpSp>
        <p:nvGrpSpPr>
          <p:cNvPr id="15" name="Group 83"/>
          <p:cNvGrpSpPr/>
          <p:nvPr/>
        </p:nvGrpSpPr>
        <p:grpSpPr>
          <a:xfrm>
            <a:off x="4988554" y="4267219"/>
            <a:ext cx="1734532" cy="1590389"/>
            <a:chOff x="2620650" y="3657600"/>
            <a:chExt cx="1734532" cy="1590389"/>
          </a:xfrm>
        </p:grpSpPr>
        <p:sp>
          <p:nvSpPr>
            <p:cNvPr id="16" name="Donut 84"/>
            <p:cNvSpPr/>
            <p:nvPr/>
          </p:nvSpPr>
          <p:spPr bwMode="auto">
            <a:xfrm>
              <a:off x="2686639" y="3657600"/>
              <a:ext cx="1590389" cy="1590389"/>
            </a:xfrm>
            <a:prstGeom prst="donut">
              <a:avLst>
                <a:gd name="adj" fmla="val 7214"/>
              </a:avLst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400" dirty="0" err="1"/>
            </a:p>
          </p:txBody>
        </p:sp>
        <p:sp>
          <p:nvSpPr>
            <p:cNvPr id="17" name="TextBox 85"/>
            <p:cNvSpPr txBox="1"/>
            <p:nvPr/>
          </p:nvSpPr>
          <p:spPr bwMode="auto">
            <a:xfrm>
              <a:off x="2620650" y="4129893"/>
              <a:ext cx="1734532" cy="58477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5785"/>
                  </a:solidFill>
                </a:rPr>
                <a:t>RUNTIME INTERCEPTION</a:t>
              </a:r>
            </a:p>
          </p:txBody>
        </p:sp>
      </p:grpSp>
      <p:sp>
        <p:nvSpPr>
          <p:cNvPr id="18" name="TextBox 121"/>
          <p:cNvSpPr txBox="1"/>
          <p:nvPr/>
        </p:nvSpPr>
        <p:spPr bwMode="auto">
          <a:xfrm>
            <a:off x="8261775" y="2057545"/>
            <a:ext cx="2739600" cy="288000"/>
          </a:xfrm>
          <a:prstGeom prst="rect">
            <a:avLst/>
          </a:prstGeom>
          <a:solidFill>
            <a:srgbClr val="D5D5D5"/>
          </a:solidFill>
          <a:ln>
            <a:noFill/>
          </a:ln>
          <a:effectLst/>
          <a:extLst/>
        </p:spPr>
        <p:txBody>
          <a:bodyPr vert="horz" wrap="square" lIns="121883" tIns="60941" rIns="121883" bIns="6094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  <a:buClr>
                <a:srgbClr val="E45785"/>
              </a:buClr>
              <a:defRPr/>
            </a:pPr>
            <a:r>
              <a:rPr lang="pl-PL" sz="1400" kern="0" dirty="0" smtClean="0">
                <a:solidFill>
                  <a:srgbClr val="4D4D4F"/>
                </a:solidFill>
              </a:rPr>
              <a:t>Wzorce </a:t>
            </a:r>
            <a:r>
              <a:rPr lang="en-US" sz="1400" kern="0" dirty="0" err="1" smtClean="0">
                <a:solidFill>
                  <a:srgbClr val="4D4D4F"/>
                </a:solidFill>
              </a:rPr>
              <a:t>zachowań</a:t>
            </a:r>
            <a:r>
              <a:rPr lang="en-US" sz="1400" kern="0" dirty="0" smtClean="0">
                <a:solidFill>
                  <a:srgbClr val="4D4D4F"/>
                </a:solidFill>
              </a:rPr>
              <a:t> </a:t>
            </a:r>
            <a:r>
              <a:rPr lang="en-US" sz="1400" kern="0" dirty="0">
                <a:solidFill>
                  <a:srgbClr val="4D4D4F"/>
                </a:solidFill>
              </a:rPr>
              <a:t>ransomware</a:t>
            </a:r>
            <a:endParaRPr lang="en-US" sz="1400" kern="0" dirty="0">
              <a:solidFill>
                <a:srgbClr val="4D4D4F"/>
              </a:solidFill>
              <a:latin typeface="Calibri"/>
            </a:endParaRPr>
          </a:p>
        </p:txBody>
      </p:sp>
      <p:sp>
        <p:nvSpPr>
          <p:cNvPr id="19" name="TextBox 122"/>
          <p:cNvSpPr txBox="1"/>
          <p:nvPr/>
        </p:nvSpPr>
        <p:spPr bwMode="auto">
          <a:xfrm>
            <a:off x="8261775" y="2400501"/>
            <a:ext cx="2739600" cy="286164"/>
          </a:xfrm>
          <a:prstGeom prst="rect">
            <a:avLst/>
          </a:prstGeom>
          <a:solidFill>
            <a:srgbClr val="D5D5D5"/>
          </a:solidFill>
          <a:ln>
            <a:noFill/>
          </a:ln>
          <a:effectLst/>
          <a:extLst/>
        </p:spPr>
        <p:txBody>
          <a:bodyPr vert="horz" wrap="square" lIns="121883" tIns="60941" rIns="121883" bIns="6094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  <a:buClr>
                <a:srgbClr val="E45785"/>
              </a:buClr>
              <a:defRPr/>
            </a:pPr>
            <a:r>
              <a:rPr lang="pl-PL" sz="1600" kern="0" dirty="0" smtClean="0">
                <a:solidFill>
                  <a:srgbClr val="4D4D4F"/>
                </a:solidFill>
                <a:latin typeface="Calibri"/>
              </a:rPr>
              <a:t>Wzorce </a:t>
            </a:r>
            <a:r>
              <a:rPr lang="pl-PL" sz="1600" kern="0" dirty="0">
                <a:solidFill>
                  <a:srgbClr val="4D4D4F"/>
                </a:solidFill>
                <a:latin typeface="Calibri"/>
              </a:rPr>
              <a:t>działań </a:t>
            </a:r>
            <a:r>
              <a:rPr lang="pl-PL" sz="1600" kern="0" dirty="0" err="1">
                <a:solidFill>
                  <a:srgbClr val="4D4D4F"/>
                </a:solidFill>
                <a:latin typeface="Calibri"/>
              </a:rPr>
              <a:t>exploit</a:t>
            </a:r>
            <a:r>
              <a:rPr lang="pl-PL" sz="1600" kern="0" dirty="0">
                <a:solidFill>
                  <a:srgbClr val="4D4D4F"/>
                </a:solidFill>
                <a:latin typeface="Calibri"/>
              </a:rPr>
              <a:t>-ów </a:t>
            </a:r>
            <a:endParaRPr lang="en-US" sz="1600" kern="0" dirty="0">
              <a:solidFill>
                <a:srgbClr val="4D4D4F"/>
              </a:solidFill>
              <a:latin typeface="Calibri"/>
            </a:endParaRPr>
          </a:p>
        </p:txBody>
      </p:sp>
      <p:sp>
        <p:nvSpPr>
          <p:cNvPr id="20" name="TextBox 123"/>
          <p:cNvSpPr txBox="1"/>
          <p:nvPr/>
        </p:nvSpPr>
        <p:spPr bwMode="auto">
          <a:xfrm>
            <a:off x="8261775" y="2721741"/>
            <a:ext cx="2739600" cy="288000"/>
          </a:xfrm>
          <a:prstGeom prst="rect">
            <a:avLst/>
          </a:prstGeom>
          <a:solidFill>
            <a:srgbClr val="D5D5D5"/>
          </a:solidFill>
          <a:ln>
            <a:noFill/>
          </a:ln>
          <a:effectLst/>
          <a:extLst/>
        </p:spPr>
        <p:txBody>
          <a:bodyPr vert="horz" wrap="square" lIns="121883" tIns="60941" rIns="121883" bIns="6094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  <a:buClr>
                <a:srgbClr val="E45785"/>
              </a:buClr>
              <a:defRPr/>
            </a:pPr>
            <a:r>
              <a:rPr lang="pl-PL" sz="1600" kern="0" dirty="0" smtClean="0">
                <a:solidFill>
                  <a:srgbClr val="4D4D4F"/>
                </a:solidFill>
                <a:latin typeface="Calibri"/>
              </a:rPr>
              <a:t>Ruch internetowy</a:t>
            </a:r>
            <a:endParaRPr lang="en-US" sz="1600" kern="0" dirty="0">
              <a:solidFill>
                <a:srgbClr val="4D4D4F"/>
              </a:solidFill>
              <a:latin typeface="Calibri"/>
            </a:endParaRPr>
          </a:p>
        </p:txBody>
      </p:sp>
      <p:grpSp>
        <p:nvGrpSpPr>
          <p:cNvPr id="21" name="Group 29"/>
          <p:cNvGrpSpPr/>
          <p:nvPr/>
        </p:nvGrpSpPr>
        <p:grpSpPr>
          <a:xfrm>
            <a:off x="697970" y="4152347"/>
            <a:ext cx="2739600" cy="557513"/>
            <a:chOff x="6064728" y="4836208"/>
            <a:chExt cx="2739600" cy="557513"/>
          </a:xfrm>
        </p:grpSpPr>
        <p:sp>
          <p:nvSpPr>
            <p:cNvPr id="22" name="TextBox 108"/>
            <p:cNvSpPr txBox="1"/>
            <p:nvPr/>
          </p:nvSpPr>
          <p:spPr bwMode="auto">
            <a:xfrm>
              <a:off x="6064728" y="4836208"/>
              <a:ext cx="27396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0" tIns="60941" rIns="0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b="1" kern="0" dirty="0">
                  <a:solidFill>
                    <a:srgbClr val="FFFFFF"/>
                  </a:solidFill>
                  <a:latin typeface="Calibri"/>
                </a:rPr>
                <a:t>WSTRZYAMNIE</a:t>
              </a:r>
              <a:endParaRPr lang="en-US" sz="1600" b="1" kern="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TextBox 109"/>
            <p:cNvSpPr txBox="1"/>
            <p:nvPr/>
          </p:nvSpPr>
          <p:spPr bwMode="auto">
            <a:xfrm>
              <a:off x="6064728" y="5105721"/>
              <a:ext cx="2739600" cy="2880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kern="0" dirty="0" smtClean="0">
                  <a:solidFill>
                    <a:srgbClr val="4D4D4F"/>
                  </a:solidFill>
                  <a:latin typeface="Calibri"/>
                </a:rPr>
                <a:t>Aplikacji</a:t>
              </a:r>
              <a:endParaRPr lang="en-US" sz="1600" kern="0" dirty="0">
                <a:solidFill>
                  <a:srgbClr val="4D4D4F"/>
                </a:solidFill>
                <a:latin typeface="Calibri"/>
              </a:endParaRPr>
            </a:p>
          </p:txBody>
        </p:sp>
      </p:grpSp>
      <p:grpSp>
        <p:nvGrpSpPr>
          <p:cNvPr id="24" name="Group 4"/>
          <p:cNvGrpSpPr/>
          <p:nvPr/>
        </p:nvGrpSpPr>
        <p:grpSpPr>
          <a:xfrm>
            <a:off x="697970" y="4769581"/>
            <a:ext cx="2739600" cy="574138"/>
            <a:chOff x="10639556" y="4835284"/>
            <a:chExt cx="1526115" cy="574138"/>
          </a:xfrm>
        </p:grpSpPr>
        <p:sp>
          <p:nvSpPr>
            <p:cNvPr id="25" name="TextBox 113"/>
            <p:cNvSpPr txBox="1"/>
            <p:nvPr/>
          </p:nvSpPr>
          <p:spPr bwMode="auto">
            <a:xfrm>
              <a:off x="10639557" y="4835284"/>
              <a:ext cx="1526114" cy="3046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0" tIns="60941" rIns="0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b="1" kern="0" dirty="0">
                  <a:solidFill>
                    <a:srgbClr val="FFFFFF"/>
                  </a:solidFill>
                  <a:latin typeface="Calibri"/>
                </a:rPr>
                <a:t>IZOLOWANIE</a:t>
              </a:r>
              <a:endParaRPr lang="en-US" sz="1600" b="1" kern="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6" name="TextBox 114"/>
            <p:cNvSpPr txBox="1"/>
            <p:nvPr/>
          </p:nvSpPr>
          <p:spPr bwMode="auto">
            <a:xfrm>
              <a:off x="10639556" y="5121422"/>
              <a:ext cx="1526115" cy="2880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400" kern="0" dirty="0" smtClean="0">
                  <a:solidFill>
                    <a:srgbClr val="4D4D4F"/>
                  </a:solidFill>
                  <a:latin typeface="Calibri"/>
                </a:rPr>
                <a:t>Zainfekowanych stacji</a:t>
              </a:r>
              <a:endParaRPr lang="en-US" sz="1400" kern="0" dirty="0">
                <a:solidFill>
                  <a:srgbClr val="4D4D4F"/>
                </a:solidFill>
                <a:latin typeface="Calibri"/>
              </a:endParaRPr>
            </a:p>
          </p:txBody>
        </p:sp>
      </p:grpSp>
      <p:grpSp>
        <p:nvGrpSpPr>
          <p:cNvPr id="28" name="Group 30"/>
          <p:cNvGrpSpPr/>
          <p:nvPr/>
        </p:nvGrpSpPr>
        <p:grpSpPr>
          <a:xfrm>
            <a:off x="697972" y="5437459"/>
            <a:ext cx="2739600" cy="557513"/>
            <a:chOff x="2812726" y="4826198"/>
            <a:chExt cx="2739600" cy="557513"/>
          </a:xfrm>
        </p:grpSpPr>
        <p:sp>
          <p:nvSpPr>
            <p:cNvPr id="29" name="TextBox 104"/>
            <p:cNvSpPr txBox="1"/>
            <p:nvPr/>
          </p:nvSpPr>
          <p:spPr bwMode="auto">
            <a:xfrm>
              <a:off x="2812726" y="4826198"/>
              <a:ext cx="27396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0" tIns="60941" rIns="0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b="1" kern="0" dirty="0">
                  <a:solidFill>
                    <a:srgbClr val="FFFFFF"/>
                  </a:solidFill>
                  <a:latin typeface="Calibri"/>
                </a:rPr>
                <a:t>ODZYSKANIE</a:t>
              </a:r>
              <a:endParaRPr lang="en-US" sz="1600" b="1" kern="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0" name="TextBox 105"/>
            <p:cNvSpPr txBox="1"/>
            <p:nvPr/>
          </p:nvSpPr>
          <p:spPr bwMode="auto">
            <a:xfrm>
              <a:off x="2812726" y="5095711"/>
              <a:ext cx="2739600" cy="2880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kern="0" dirty="0" smtClean="0">
                  <a:solidFill>
                    <a:srgbClr val="4D4D4F"/>
                  </a:solidFill>
                  <a:latin typeface="Calibri"/>
                </a:rPr>
                <a:t>Odtworzenie stanu systemu</a:t>
              </a:r>
              <a:endParaRPr lang="en-US" sz="1600" kern="0" dirty="0">
                <a:solidFill>
                  <a:srgbClr val="4D4D4F"/>
                </a:solidFill>
                <a:latin typeface="Calibri"/>
              </a:endParaRPr>
            </a:p>
          </p:txBody>
        </p:sp>
      </p:grpSp>
      <p:sp>
        <p:nvSpPr>
          <p:cNvPr id="3" name="Prostokąt 2"/>
          <p:cNvSpPr/>
          <p:nvPr/>
        </p:nvSpPr>
        <p:spPr>
          <a:xfrm>
            <a:off x="5515325" y="2060021"/>
            <a:ext cx="6809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l-PL" sz="8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!</a:t>
            </a:r>
            <a:endParaRPr lang="pl-PL" sz="80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12099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6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42" presetClass="path" presetSubtype="0" repeatCount="indefinite" accel="50000" decel="50000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07112E-6 4.07407E-6 L 0.12505 0.15532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52" y="7755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" presetClass="emph" presetSubtype="0" repeatCount="indefinite" fill="hold" grpId="1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5" dur="2000" fill="hold"/>
                                        <p:tgtEl>
                                          <p:spTgt spid="10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42" presetClass="path" presetSubtype="0" repeatCount="indefinite" accel="50000" decel="50000" fill="hold" grpId="0" nodeType="withEffect">
                                  <p:stCondLst>
                                    <p:cond delay="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3.67852E-6 -2.22222E-6 L -0.01277 0.15278 " pathEditMode="relative" rAng="0" ptsTypes="AA">
                                      <p:cBhvr>
                                        <p:cTn id="3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8" y="7639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6" presetClass="emph" presetSubtype="0" repeatCount="indefinite" fill="hold" grpId="1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39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repeatCount="indefinite" accel="50000" decel="50000" fill="hold" grpId="0" nodeType="withEffect">
                                  <p:stCondLst>
                                    <p:cond delay="10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1.03426E-6 -1.11111E-6 L 0.12557 0.10139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78" y="506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6" presetClass="emph" presetSubtype="0" repeatCount="indefinite" fill="hold" grpId="1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46" dur="20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2" presetClass="path" presetSubtype="0" repeatCount="indefinite" accel="50000" decel="50000" fill="hold" grpId="0" nodeType="withEffect">
                                  <p:stCondLst>
                                    <p:cond delay="15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1.58135E-6 2.22222E-6 L 0.05653 0.1284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7" y="6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repeatCount="indefinite" fill="hold" grpId="1" nodeType="withEffect">
                                  <p:stCondLst>
                                    <p:cond delay="2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14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42" presetClass="path" presetSubtype="0" repeatCount="indefinite" accel="50000" decel="50000" fill="hold" grpId="0" nodeType="withEffect">
                                  <p:stCondLst>
                                    <p:cond delay="220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4.24329E-6 1.85185E-6 L -0.01628 0.10139 " pathEditMode="relative" rAng="0" ptsTypes="AA">
                                      <p:cBhvr>
                                        <p:cTn id="55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1" y="50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700"/>
                            </p:stCondLst>
                            <p:childTnLst>
                              <p:par>
                                <p:cTn id="57" presetID="10" presetClass="exit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2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2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5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700"/>
                            </p:stCondLst>
                            <p:childTnLst>
                              <p:par>
                                <p:cTn id="8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200"/>
                            </p:stCondLst>
                            <p:childTnLst>
                              <p:par>
                                <p:cTn id="8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0" grpId="2" animBg="1"/>
      <p:bldP spid="10" grpId="3" animBg="1"/>
      <p:bldP spid="11" grpId="0" animBg="1"/>
      <p:bldP spid="11" grpId="1" animBg="1"/>
      <p:bldP spid="11" grpId="2" animBg="1"/>
      <p:bldP spid="11" grpId="3" animBg="1"/>
      <p:bldP spid="12" grpId="0" animBg="1"/>
      <p:bldP spid="12" grpId="1" animBg="1"/>
      <p:bldP spid="12" grpId="2" animBg="1"/>
      <p:bldP spid="12" grpId="3" animBg="1"/>
      <p:bldP spid="13" grpId="0" animBg="1"/>
      <p:bldP spid="13" grpId="1" animBg="1"/>
      <p:bldP spid="13" grpId="2" animBg="1"/>
      <p:bldP spid="13" grpId="3" animBg="1"/>
      <p:bldP spid="14" grpId="0" animBg="1"/>
      <p:bldP spid="14" grpId="1" animBg="1"/>
      <p:bldP spid="14" grpId="2" animBg="1"/>
      <p:bldP spid="14" grpId="3" animBg="1"/>
      <p:bldP spid="18" grpId="0" animBg="1"/>
      <p:bldP spid="19" grpId="0" animBg="1"/>
      <p:bldP spid="20" grpId="0" animBg="1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73"/>
          <p:cNvGrpSpPr/>
          <p:nvPr/>
        </p:nvGrpSpPr>
        <p:grpSpPr>
          <a:xfrm>
            <a:off x="3589850" y="1387755"/>
            <a:ext cx="4486220" cy="2621284"/>
            <a:chOff x="4675480" y="2806745"/>
            <a:chExt cx="3161414" cy="1847204"/>
          </a:xfrm>
        </p:grpSpPr>
        <p:grpSp>
          <p:nvGrpSpPr>
            <p:cNvPr id="32" name="Group 74"/>
            <p:cNvGrpSpPr/>
            <p:nvPr/>
          </p:nvGrpSpPr>
          <p:grpSpPr>
            <a:xfrm>
              <a:off x="4675480" y="2806745"/>
              <a:ext cx="3161414" cy="1847204"/>
              <a:chOff x="3094773" y="1337693"/>
              <a:chExt cx="6504318" cy="3800452"/>
            </a:xfrm>
          </p:grpSpPr>
          <p:pic>
            <p:nvPicPr>
              <p:cNvPr id="35" name="Picture 7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9" b="17239"/>
              <a:stretch/>
            </p:blipFill>
            <p:spPr>
              <a:xfrm>
                <a:off x="3094773" y="1337693"/>
                <a:ext cx="6504318" cy="3800452"/>
              </a:xfrm>
              <a:prstGeom prst="rect">
                <a:avLst/>
              </a:prstGeom>
            </p:spPr>
          </p:pic>
          <p:sp>
            <p:nvSpPr>
              <p:cNvPr id="36" name="Rectangle 78"/>
              <p:cNvSpPr/>
              <p:nvPr/>
            </p:nvSpPr>
            <p:spPr bwMode="auto">
              <a:xfrm>
                <a:off x="4181702" y="1869062"/>
                <a:ext cx="4356339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algn="ctr">
                <a:noFill/>
                <a:miter lim="800000"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buSzPct val="115000"/>
                </a:pPr>
                <a:endParaRPr lang="en-US" sz="2400" dirty="0" err="1"/>
              </a:p>
            </p:txBody>
          </p:sp>
        </p:grpSp>
        <p:sp>
          <p:nvSpPr>
            <p:cNvPr id="33" name="Rectangle 75"/>
            <p:cNvSpPr/>
            <p:nvPr/>
          </p:nvSpPr>
          <p:spPr bwMode="auto">
            <a:xfrm>
              <a:off x="5203339" y="3065017"/>
              <a:ext cx="2117833" cy="13333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400" dirty="0" err="1"/>
            </a:p>
          </p:txBody>
        </p: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30812" y="3896181"/>
              <a:ext cx="741067" cy="43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Endpoint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  <p:grpSp>
        <p:nvGrpSpPr>
          <p:cNvPr id="15" name="Group 83"/>
          <p:cNvGrpSpPr/>
          <p:nvPr/>
        </p:nvGrpSpPr>
        <p:grpSpPr>
          <a:xfrm>
            <a:off x="4988554" y="4267219"/>
            <a:ext cx="1734532" cy="1590389"/>
            <a:chOff x="2620650" y="3657600"/>
            <a:chExt cx="1734532" cy="1590389"/>
          </a:xfrm>
        </p:grpSpPr>
        <p:sp>
          <p:nvSpPr>
            <p:cNvPr id="16" name="Donut 84"/>
            <p:cNvSpPr/>
            <p:nvPr/>
          </p:nvSpPr>
          <p:spPr bwMode="auto">
            <a:xfrm>
              <a:off x="2686639" y="3657600"/>
              <a:ext cx="1590389" cy="1590389"/>
            </a:xfrm>
            <a:prstGeom prst="donut">
              <a:avLst>
                <a:gd name="adj" fmla="val 7214"/>
              </a:avLst>
            </a:prstGeom>
            <a:solidFill>
              <a:srgbClr val="E45785"/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400" dirty="0" err="1"/>
            </a:p>
          </p:txBody>
        </p:sp>
        <p:sp>
          <p:nvSpPr>
            <p:cNvPr id="17" name="TextBox 85"/>
            <p:cNvSpPr txBox="1"/>
            <p:nvPr/>
          </p:nvSpPr>
          <p:spPr bwMode="auto">
            <a:xfrm>
              <a:off x="2620650" y="4129893"/>
              <a:ext cx="1734532" cy="584775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1600" b="1" dirty="0">
                  <a:solidFill>
                    <a:srgbClr val="E45785"/>
                  </a:solidFill>
                </a:rPr>
                <a:t>RUNTIME INTERCEPTION</a:t>
              </a:r>
            </a:p>
          </p:txBody>
        </p:sp>
      </p:grpSp>
      <p:sp>
        <p:nvSpPr>
          <p:cNvPr id="18" name="TextBox 121"/>
          <p:cNvSpPr txBox="1"/>
          <p:nvPr/>
        </p:nvSpPr>
        <p:spPr bwMode="auto">
          <a:xfrm>
            <a:off x="8261775" y="2057545"/>
            <a:ext cx="2739600" cy="288000"/>
          </a:xfrm>
          <a:prstGeom prst="rect">
            <a:avLst/>
          </a:prstGeom>
          <a:solidFill>
            <a:srgbClr val="D5D5D5"/>
          </a:solidFill>
          <a:ln>
            <a:noFill/>
          </a:ln>
          <a:effectLst/>
          <a:extLst/>
        </p:spPr>
        <p:txBody>
          <a:bodyPr vert="horz" wrap="square" lIns="121883" tIns="60941" rIns="121883" bIns="6094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  <a:buClr>
                <a:srgbClr val="E45785"/>
              </a:buClr>
              <a:defRPr/>
            </a:pPr>
            <a:r>
              <a:rPr lang="pl-PL" sz="1400" kern="0" dirty="0" smtClean="0">
                <a:solidFill>
                  <a:srgbClr val="4D4D4F"/>
                </a:solidFill>
              </a:rPr>
              <a:t>Wzorce </a:t>
            </a:r>
            <a:r>
              <a:rPr lang="en-US" sz="1400" kern="0" dirty="0" err="1" smtClean="0">
                <a:solidFill>
                  <a:srgbClr val="4D4D4F"/>
                </a:solidFill>
              </a:rPr>
              <a:t>zachowań</a:t>
            </a:r>
            <a:r>
              <a:rPr lang="en-US" sz="1400" kern="0" dirty="0" smtClean="0">
                <a:solidFill>
                  <a:srgbClr val="4D4D4F"/>
                </a:solidFill>
              </a:rPr>
              <a:t> </a:t>
            </a:r>
            <a:r>
              <a:rPr lang="en-US" sz="1400" kern="0" dirty="0">
                <a:solidFill>
                  <a:srgbClr val="4D4D4F"/>
                </a:solidFill>
              </a:rPr>
              <a:t>ransomware</a:t>
            </a:r>
            <a:endParaRPr lang="en-US" sz="1400" kern="0" dirty="0">
              <a:solidFill>
                <a:srgbClr val="4D4D4F"/>
              </a:solidFill>
              <a:latin typeface="Calibri"/>
            </a:endParaRPr>
          </a:p>
        </p:txBody>
      </p:sp>
      <p:sp>
        <p:nvSpPr>
          <p:cNvPr id="19" name="TextBox 122"/>
          <p:cNvSpPr txBox="1"/>
          <p:nvPr/>
        </p:nvSpPr>
        <p:spPr bwMode="auto">
          <a:xfrm>
            <a:off x="8261775" y="2400501"/>
            <a:ext cx="2739600" cy="286164"/>
          </a:xfrm>
          <a:prstGeom prst="rect">
            <a:avLst/>
          </a:prstGeom>
          <a:solidFill>
            <a:srgbClr val="D5D5D5"/>
          </a:solidFill>
          <a:ln>
            <a:noFill/>
          </a:ln>
          <a:effectLst/>
          <a:extLst/>
        </p:spPr>
        <p:txBody>
          <a:bodyPr vert="horz" wrap="square" lIns="121883" tIns="60941" rIns="121883" bIns="6094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  <a:buClr>
                <a:srgbClr val="E45785"/>
              </a:buClr>
              <a:defRPr/>
            </a:pPr>
            <a:r>
              <a:rPr lang="pl-PL" sz="1600" kern="0" dirty="0" smtClean="0">
                <a:solidFill>
                  <a:srgbClr val="4D4D4F"/>
                </a:solidFill>
                <a:latin typeface="Calibri"/>
              </a:rPr>
              <a:t>Wzorce </a:t>
            </a:r>
            <a:r>
              <a:rPr lang="pl-PL" sz="1600" kern="0" dirty="0">
                <a:solidFill>
                  <a:srgbClr val="4D4D4F"/>
                </a:solidFill>
                <a:latin typeface="Calibri"/>
              </a:rPr>
              <a:t>działań </a:t>
            </a:r>
            <a:r>
              <a:rPr lang="pl-PL" sz="1600" kern="0" dirty="0" err="1">
                <a:solidFill>
                  <a:srgbClr val="4D4D4F"/>
                </a:solidFill>
                <a:latin typeface="Calibri"/>
              </a:rPr>
              <a:t>exploit</a:t>
            </a:r>
            <a:r>
              <a:rPr lang="pl-PL" sz="1600" kern="0" dirty="0">
                <a:solidFill>
                  <a:srgbClr val="4D4D4F"/>
                </a:solidFill>
                <a:latin typeface="Calibri"/>
              </a:rPr>
              <a:t>-ów </a:t>
            </a:r>
            <a:endParaRPr lang="en-US" sz="1600" kern="0" dirty="0">
              <a:solidFill>
                <a:srgbClr val="4D4D4F"/>
              </a:solidFill>
              <a:latin typeface="Calibri"/>
            </a:endParaRPr>
          </a:p>
        </p:txBody>
      </p:sp>
      <p:sp>
        <p:nvSpPr>
          <p:cNvPr id="20" name="TextBox 123"/>
          <p:cNvSpPr txBox="1"/>
          <p:nvPr/>
        </p:nvSpPr>
        <p:spPr bwMode="auto">
          <a:xfrm>
            <a:off x="8261775" y="2721741"/>
            <a:ext cx="2739600" cy="288000"/>
          </a:xfrm>
          <a:prstGeom prst="rect">
            <a:avLst/>
          </a:prstGeom>
          <a:solidFill>
            <a:srgbClr val="D5D5D5"/>
          </a:solidFill>
          <a:ln>
            <a:noFill/>
          </a:ln>
          <a:effectLst/>
          <a:extLst/>
        </p:spPr>
        <p:txBody>
          <a:bodyPr vert="horz" wrap="square" lIns="121883" tIns="60941" rIns="121883" bIns="60941" numCol="1" rtlCol="0" anchor="ctr" anchorCtr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200"/>
              </a:spcBef>
              <a:buClr>
                <a:srgbClr val="E45785"/>
              </a:buClr>
              <a:defRPr/>
            </a:pPr>
            <a:r>
              <a:rPr lang="pl-PL" sz="1600" kern="0" dirty="0">
                <a:solidFill>
                  <a:srgbClr val="4D4D4F"/>
                </a:solidFill>
              </a:rPr>
              <a:t>Ruch internetowy</a:t>
            </a:r>
            <a:endParaRPr lang="en-US" sz="1600" kern="0" dirty="0">
              <a:solidFill>
                <a:srgbClr val="4D4D4F"/>
              </a:solidFill>
            </a:endParaRPr>
          </a:p>
        </p:txBody>
      </p:sp>
      <p:grpSp>
        <p:nvGrpSpPr>
          <p:cNvPr id="21" name="Group 29"/>
          <p:cNvGrpSpPr/>
          <p:nvPr/>
        </p:nvGrpSpPr>
        <p:grpSpPr>
          <a:xfrm>
            <a:off x="697970" y="4152347"/>
            <a:ext cx="2739600" cy="557513"/>
            <a:chOff x="6064728" y="4836208"/>
            <a:chExt cx="2739600" cy="557513"/>
          </a:xfrm>
        </p:grpSpPr>
        <p:sp>
          <p:nvSpPr>
            <p:cNvPr id="22" name="TextBox 108"/>
            <p:cNvSpPr txBox="1"/>
            <p:nvPr/>
          </p:nvSpPr>
          <p:spPr bwMode="auto">
            <a:xfrm>
              <a:off x="6064728" y="4836208"/>
              <a:ext cx="27396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0" tIns="60941" rIns="0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b="1" kern="0" dirty="0">
                  <a:solidFill>
                    <a:srgbClr val="FFFFFF"/>
                  </a:solidFill>
                  <a:latin typeface="Calibri"/>
                </a:rPr>
                <a:t>WSTRZYAMNIE</a:t>
              </a:r>
              <a:endParaRPr lang="en-US" sz="1600" b="1" kern="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3" name="TextBox 109"/>
            <p:cNvSpPr txBox="1"/>
            <p:nvPr/>
          </p:nvSpPr>
          <p:spPr bwMode="auto">
            <a:xfrm>
              <a:off x="6064728" y="5105721"/>
              <a:ext cx="2739600" cy="2880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kern="0" dirty="0" smtClean="0">
                  <a:solidFill>
                    <a:srgbClr val="4D4D4F"/>
                  </a:solidFill>
                  <a:latin typeface="Calibri"/>
                </a:rPr>
                <a:t>Aplikacji</a:t>
              </a:r>
              <a:endParaRPr lang="en-US" sz="1600" kern="0" dirty="0">
                <a:solidFill>
                  <a:srgbClr val="4D4D4F"/>
                </a:solidFill>
                <a:latin typeface="Calibri"/>
              </a:endParaRPr>
            </a:p>
          </p:txBody>
        </p:sp>
      </p:grpSp>
      <p:grpSp>
        <p:nvGrpSpPr>
          <p:cNvPr id="24" name="Group 4"/>
          <p:cNvGrpSpPr/>
          <p:nvPr/>
        </p:nvGrpSpPr>
        <p:grpSpPr>
          <a:xfrm>
            <a:off x="697970" y="4769581"/>
            <a:ext cx="2739600" cy="574138"/>
            <a:chOff x="10639556" y="4835284"/>
            <a:chExt cx="1526115" cy="574138"/>
          </a:xfrm>
        </p:grpSpPr>
        <p:sp>
          <p:nvSpPr>
            <p:cNvPr id="25" name="TextBox 113"/>
            <p:cNvSpPr txBox="1"/>
            <p:nvPr/>
          </p:nvSpPr>
          <p:spPr bwMode="auto">
            <a:xfrm>
              <a:off x="10639557" y="4835284"/>
              <a:ext cx="1526114" cy="304625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0" tIns="60941" rIns="0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b="1" kern="0" dirty="0">
                  <a:solidFill>
                    <a:srgbClr val="FFFFFF"/>
                  </a:solidFill>
                  <a:latin typeface="Calibri"/>
                </a:rPr>
                <a:t>IZOLOWANIE</a:t>
              </a:r>
              <a:endParaRPr lang="en-US" sz="1600" b="1" kern="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26" name="TextBox 114"/>
            <p:cNvSpPr txBox="1"/>
            <p:nvPr/>
          </p:nvSpPr>
          <p:spPr bwMode="auto">
            <a:xfrm>
              <a:off x="10639556" y="5121422"/>
              <a:ext cx="1526115" cy="2880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400" kern="0" dirty="0" smtClean="0">
                  <a:solidFill>
                    <a:srgbClr val="4D4D4F"/>
                  </a:solidFill>
                  <a:latin typeface="Calibri"/>
                </a:rPr>
                <a:t>Zainfekowanych stacji</a:t>
              </a:r>
              <a:endParaRPr lang="en-US" sz="1400" kern="0" dirty="0">
                <a:solidFill>
                  <a:srgbClr val="4D4D4F"/>
                </a:solidFill>
                <a:latin typeface="Calibri"/>
              </a:endParaRPr>
            </a:p>
          </p:txBody>
        </p:sp>
      </p:grpSp>
      <p:grpSp>
        <p:nvGrpSpPr>
          <p:cNvPr id="28" name="Group 30"/>
          <p:cNvGrpSpPr/>
          <p:nvPr/>
        </p:nvGrpSpPr>
        <p:grpSpPr>
          <a:xfrm>
            <a:off x="697972" y="5437459"/>
            <a:ext cx="2739600" cy="557513"/>
            <a:chOff x="2812726" y="4826198"/>
            <a:chExt cx="2739600" cy="557513"/>
          </a:xfrm>
        </p:grpSpPr>
        <p:sp>
          <p:nvSpPr>
            <p:cNvPr id="29" name="TextBox 104"/>
            <p:cNvSpPr txBox="1"/>
            <p:nvPr/>
          </p:nvSpPr>
          <p:spPr bwMode="auto">
            <a:xfrm>
              <a:off x="2812726" y="4826198"/>
              <a:ext cx="2739600" cy="288000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  <a:effectLst/>
            <a:extLst/>
          </p:spPr>
          <p:txBody>
            <a:bodyPr vert="horz" wrap="square" lIns="0" tIns="60941" rIns="0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b="1" kern="0" dirty="0">
                  <a:solidFill>
                    <a:srgbClr val="FFFFFF"/>
                  </a:solidFill>
                  <a:latin typeface="Calibri"/>
                </a:rPr>
                <a:t>ODZYSKANIE</a:t>
              </a:r>
              <a:endParaRPr lang="en-US" sz="1600" b="1" kern="0" dirty="0">
                <a:solidFill>
                  <a:srgbClr val="FFFFFF"/>
                </a:solidFill>
                <a:latin typeface="Calibri"/>
              </a:endParaRPr>
            </a:p>
          </p:txBody>
        </p:sp>
        <p:sp>
          <p:nvSpPr>
            <p:cNvPr id="30" name="TextBox 105"/>
            <p:cNvSpPr txBox="1"/>
            <p:nvPr/>
          </p:nvSpPr>
          <p:spPr bwMode="auto">
            <a:xfrm>
              <a:off x="2812726" y="5095711"/>
              <a:ext cx="2739600" cy="288000"/>
            </a:xfrm>
            <a:prstGeom prst="rect">
              <a:avLst/>
            </a:prstGeom>
            <a:solidFill>
              <a:srgbClr val="D5D5D5"/>
            </a:solidFill>
            <a:ln>
              <a:noFill/>
            </a:ln>
            <a:effectLst/>
            <a:extLst/>
          </p:spPr>
          <p:txBody>
            <a:bodyPr vert="horz" wrap="square" lIns="121883" tIns="60941" rIns="121883" bIns="60941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>
                <a:spcBef>
                  <a:spcPts val="1200"/>
                </a:spcBef>
                <a:buClr>
                  <a:srgbClr val="E45785"/>
                </a:buClr>
                <a:defRPr/>
              </a:pPr>
              <a:r>
                <a:rPr lang="pl-PL" sz="1600" kern="0" dirty="0">
                  <a:solidFill>
                    <a:srgbClr val="4D4D4F"/>
                  </a:solidFill>
                </a:rPr>
                <a:t>Odtworzenie stanu systemu</a:t>
              </a:r>
              <a:endParaRPr lang="en-US" sz="1600" kern="0" dirty="0">
                <a:solidFill>
                  <a:srgbClr val="4D4D4F"/>
                </a:solidFill>
              </a:endParaRPr>
            </a:p>
          </p:txBody>
        </p:sp>
      </p:grpSp>
      <p:sp>
        <p:nvSpPr>
          <p:cNvPr id="37" name="Prostokąt 36"/>
          <p:cNvSpPr/>
          <p:nvPr/>
        </p:nvSpPr>
        <p:spPr>
          <a:xfrm>
            <a:off x="5515325" y="2060021"/>
            <a:ext cx="680990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pl-PL" sz="8000" b="1" cap="none" spc="50" dirty="0" smtClean="0">
                <a:ln w="11430"/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!</a:t>
            </a:r>
            <a:endParaRPr lang="pl-PL" sz="8000" b="1" cap="none" spc="50" dirty="0">
              <a:ln w="11430"/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4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2.96296E-6 L -0.29635 0.16088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18" y="803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3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Endpoint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  <p:grpSp>
        <p:nvGrpSpPr>
          <p:cNvPr id="4" name="Group 73"/>
          <p:cNvGrpSpPr/>
          <p:nvPr/>
        </p:nvGrpSpPr>
        <p:grpSpPr>
          <a:xfrm>
            <a:off x="-30480" y="2501533"/>
            <a:ext cx="4486220" cy="2621284"/>
            <a:chOff x="4675480" y="2806745"/>
            <a:chExt cx="3161414" cy="1847204"/>
          </a:xfrm>
        </p:grpSpPr>
        <p:grpSp>
          <p:nvGrpSpPr>
            <p:cNvPr id="5" name="Group 74"/>
            <p:cNvGrpSpPr/>
            <p:nvPr/>
          </p:nvGrpSpPr>
          <p:grpSpPr>
            <a:xfrm>
              <a:off x="4675480" y="2806745"/>
              <a:ext cx="3161414" cy="1847204"/>
              <a:chOff x="3094773" y="1337693"/>
              <a:chExt cx="6504318" cy="3800452"/>
            </a:xfrm>
          </p:grpSpPr>
          <p:pic>
            <p:nvPicPr>
              <p:cNvPr id="8" name="Picture 7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9" b="17239"/>
              <a:stretch/>
            </p:blipFill>
            <p:spPr>
              <a:xfrm>
                <a:off x="3094773" y="1337693"/>
                <a:ext cx="6504318" cy="3800452"/>
              </a:xfrm>
              <a:prstGeom prst="rect">
                <a:avLst/>
              </a:prstGeom>
            </p:spPr>
          </p:pic>
          <p:sp>
            <p:nvSpPr>
              <p:cNvPr id="9" name="Rectangle 78"/>
              <p:cNvSpPr/>
              <p:nvPr/>
            </p:nvSpPr>
            <p:spPr bwMode="auto">
              <a:xfrm>
                <a:off x="4181702" y="1869062"/>
                <a:ext cx="4356339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algn="ctr">
                <a:noFill/>
                <a:miter lim="800000"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buSzPct val="115000"/>
                </a:pPr>
                <a:endParaRPr lang="en-US" sz="2400" dirty="0" err="1"/>
              </a:p>
            </p:txBody>
          </p:sp>
        </p:grpSp>
        <p:sp>
          <p:nvSpPr>
            <p:cNvPr id="6" name="Rectangle 75"/>
            <p:cNvSpPr/>
            <p:nvPr/>
          </p:nvSpPr>
          <p:spPr bwMode="auto">
            <a:xfrm>
              <a:off x="5203339" y="3065017"/>
              <a:ext cx="2117833" cy="13333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400" dirty="0" err="1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30812" y="3896181"/>
              <a:ext cx="741067" cy="43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Znalezione obrazy dla zapytania checkpoint sandbl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95" y="2698397"/>
            <a:ext cx="3195024" cy="21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7566" y="580600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636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1.85185E-6 L 0.30989 0.36921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495" y="18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Endpoint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  <p:grpSp>
        <p:nvGrpSpPr>
          <p:cNvPr id="4" name="Group 73"/>
          <p:cNvGrpSpPr/>
          <p:nvPr/>
        </p:nvGrpSpPr>
        <p:grpSpPr>
          <a:xfrm>
            <a:off x="-30480" y="2501533"/>
            <a:ext cx="4486220" cy="2621284"/>
            <a:chOff x="4675480" y="2806745"/>
            <a:chExt cx="3161414" cy="1847204"/>
          </a:xfrm>
        </p:grpSpPr>
        <p:grpSp>
          <p:nvGrpSpPr>
            <p:cNvPr id="5" name="Group 74"/>
            <p:cNvGrpSpPr/>
            <p:nvPr/>
          </p:nvGrpSpPr>
          <p:grpSpPr>
            <a:xfrm>
              <a:off x="4675480" y="2806745"/>
              <a:ext cx="3161414" cy="1847204"/>
              <a:chOff x="3094773" y="1337693"/>
              <a:chExt cx="6504318" cy="3800452"/>
            </a:xfrm>
          </p:grpSpPr>
          <p:pic>
            <p:nvPicPr>
              <p:cNvPr id="8" name="Picture 7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9" b="17239"/>
              <a:stretch/>
            </p:blipFill>
            <p:spPr>
              <a:xfrm>
                <a:off x="3094773" y="1337693"/>
                <a:ext cx="6504318" cy="3800452"/>
              </a:xfrm>
              <a:prstGeom prst="rect">
                <a:avLst/>
              </a:prstGeom>
            </p:spPr>
          </p:pic>
          <p:sp>
            <p:nvSpPr>
              <p:cNvPr id="9" name="Rectangle 78"/>
              <p:cNvSpPr/>
              <p:nvPr/>
            </p:nvSpPr>
            <p:spPr bwMode="auto">
              <a:xfrm>
                <a:off x="4181702" y="1869062"/>
                <a:ext cx="4356339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algn="ctr">
                <a:noFill/>
                <a:miter lim="800000"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buSzPct val="115000"/>
                </a:pPr>
                <a:endParaRPr lang="en-US" sz="2400" dirty="0" err="1"/>
              </a:p>
            </p:txBody>
          </p:sp>
        </p:grpSp>
        <p:sp>
          <p:nvSpPr>
            <p:cNvPr id="6" name="Rectangle 75"/>
            <p:cNvSpPr/>
            <p:nvPr/>
          </p:nvSpPr>
          <p:spPr bwMode="auto">
            <a:xfrm>
              <a:off x="5203339" y="3065017"/>
              <a:ext cx="2117833" cy="13333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400" dirty="0" err="1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30812" y="3896181"/>
              <a:ext cx="741067" cy="43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Znalezione obrazy dla zapytania checkpoint sandbl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95" y="2698397"/>
            <a:ext cx="3195024" cy="21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74" y="3106513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0874" y="3116537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2576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11111E-6 L -0.07213 0.12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07" y="625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22222E-6 L 0.62344 0.14398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172" y="71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Endpoint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  <p:grpSp>
        <p:nvGrpSpPr>
          <p:cNvPr id="4" name="Group 73"/>
          <p:cNvGrpSpPr/>
          <p:nvPr/>
        </p:nvGrpSpPr>
        <p:grpSpPr>
          <a:xfrm>
            <a:off x="-30480" y="2501533"/>
            <a:ext cx="4486220" cy="2621284"/>
            <a:chOff x="4675480" y="2806745"/>
            <a:chExt cx="3161414" cy="1847204"/>
          </a:xfrm>
        </p:grpSpPr>
        <p:grpSp>
          <p:nvGrpSpPr>
            <p:cNvPr id="5" name="Group 74"/>
            <p:cNvGrpSpPr/>
            <p:nvPr/>
          </p:nvGrpSpPr>
          <p:grpSpPr>
            <a:xfrm>
              <a:off x="4675480" y="2806745"/>
              <a:ext cx="3161414" cy="1847204"/>
              <a:chOff x="3094773" y="1337693"/>
              <a:chExt cx="6504318" cy="3800452"/>
            </a:xfrm>
          </p:grpSpPr>
          <p:pic>
            <p:nvPicPr>
              <p:cNvPr id="8" name="Picture 7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9" b="17239"/>
              <a:stretch/>
            </p:blipFill>
            <p:spPr>
              <a:xfrm>
                <a:off x="3094773" y="1337693"/>
                <a:ext cx="6504318" cy="3800452"/>
              </a:xfrm>
              <a:prstGeom prst="rect">
                <a:avLst/>
              </a:prstGeom>
            </p:spPr>
          </p:pic>
          <p:sp>
            <p:nvSpPr>
              <p:cNvPr id="9" name="Rectangle 78"/>
              <p:cNvSpPr/>
              <p:nvPr/>
            </p:nvSpPr>
            <p:spPr bwMode="auto">
              <a:xfrm>
                <a:off x="4181702" y="1869062"/>
                <a:ext cx="4356339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algn="ctr">
                <a:noFill/>
                <a:miter lim="800000"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buSzPct val="115000"/>
                </a:pPr>
                <a:endParaRPr lang="en-US" sz="2400" dirty="0" err="1"/>
              </a:p>
            </p:txBody>
          </p:sp>
        </p:grpSp>
        <p:sp>
          <p:nvSpPr>
            <p:cNvPr id="6" name="Rectangle 75"/>
            <p:cNvSpPr/>
            <p:nvPr/>
          </p:nvSpPr>
          <p:spPr bwMode="auto">
            <a:xfrm>
              <a:off x="5203339" y="3065017"/>
              <a:ext cx="2117833" cy="13333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400" dirty="0" err="1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30812" y="3896181"/>
              <a:ext cx="741067" cy="43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Znalezione obrazy dla zapytania checkpoint sandbl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95" y="2698397"/>
            <a:ext cx="3195024" cy="21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16" y="4004864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814" y="4095078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138195" y="5122817"/>
            <a:ext cx="44022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2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Atak nie powiódł się</a:t>
            </a:r>
            <a:endParaRPr lang="pl-PL" sz="3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6" name="Prostokąt 15"/>
          <p:cNvSpPr/>
          <p:nvPr/>
        </p:nvSpPr>
        <p:spPr>
          <a:xfrm>
            <a:off x="9186071" y="2113622"/>
            <a:ext cx="13789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2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Wirus</a:t>
            </a:r>
            <a:endParaRPr lang="pl-PL" sz="3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35291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 smtClean="0"/>
              <a:t>Endpoint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  <p:grpSp>
        <p:nvGrpSpPr>
          <p:cNvPr id="4" name="Group 73"/>
          <p:cNvGrpSpPr/>
          <p:nvPr/>
        </p:nvGrpSpPr>
        <p:grpSpPr>
          <a:xfrm>
            <a:off x="-30480" y="2501533"/>
            <a:ext cx="4486220" cy="2621284"/>
            <a:chOff x="4675480" y="2806745"/>
            <a:chExt cx="3161414" cy="1847204"/>
          </a:xfrm>
        </p:grpSpPr>
        <p:grpSp>
          <p:nvGrpSpPr>
            <p:cNvPr id="5" name="Group 74"/>
            <p:cNvGrpSpPr/>
            <p:nvPr/>
          </p:nvGrpSpPr>
          <p:grpSpPr>
            <a:xfrm>
              <a:off x="4675480" y="2806745"/>
              <a:ext cx="3161414" cy="1847204"/>
              <a:chOff x="3094773" y="1337693"/>
              <a:chExt cx="6504318" cy="3800452"/>
            </a:xfrm>
          </p:grpSpPr>
          <p:pic>
            <p:nvPicPr>
              <p:cNvPr id="8" name="Picture 77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79" b="17239"/>
              <a:stretch/>
            </p:blipFill>
            <p:spPr>
              <a:xfrm>
                <a:off x="3094773" y="1337693"/>
                <a:ext cx="6504318" cy="3800452"/>
              </a:xfrm>
              <a:prstGeom prst="rect">
                <a:avLst/>
              </a:prstGeom>
            </p:spPr>
          </p:pic>
          <p:sp>
            <p:nvSpPr>
              <p:cNvPr id="9" name="Rectangle 78"/>
              <p:cNvSpPr/>
              <p:nvPr/>
            </p:nvSpPr>
            <p:spPr bwMode="auto">
              <a:xfrm>
                <a:off x="4181702" y="1869062"/>
                <a:ext cx="4356339" cy="274320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12700" algn="ctr">
                <a:noFill/>
                <a:miter lim="800000"/>
                <a:headEnd/>
                <a:tailEnd/>
              </a:ln>
              <a:effectLst/>
              <a:ex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80000"/>
                  </a:lnSpc>
                  <a:spcBef>
                    <a:spcPts val="1200"/>
                  </a:spcBef>
                  <a:buSzPct val="115000"/>
                </a:pPr>
                <a:endParaRPr lang="en-US" sz="2400" dirty="0" err="1"/>
              </a:p>
            </p:txBody>
          </p:sp>
        </p:grpSp>
        <p:sp>
          <p:nvSpPr>
            <p:cNvPr id="6" name="Rectangle 75"/>
            <p:cNvSpPr/>
            <p:nvPr/>
          </p:nvSpPr>
          <p:spPr bwMode="auto">
            <a:xfrm>
              <a:off x="5203339" y="3065017"/>
              <a:ext cx="2117833" cy="1333328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12700" algn="ctr">
              <a:noFill/>
              <a:miter lim="800000"/>
              <a:headEnd/>
              <a:tailEnd/>
            </a:ln>
            <a:effectLst/>
            <a:ex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80000"/>
                </a:lnSpc>
                <a:spcBef>
                  <a:spcPts val="1200"/>
                </a:spcBef>
                <a:buSzPct val="115000"/>
              </a:pPr>
              <a:endParaRPr lang="en-US" sz="2400" dirty="0" err="1"/>
            </a:p>
          </p:txBody>
        </p:sp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biLevel thresh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530812" y="3896181"/>
              <a:ext cx="741067" cy="43859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26" name="Picture 2" descr="Znalezione obrazy dla zapytania checkpoint sandbla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695" y="2698397"/>
            <a:ext cx="3195024" cy="214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316" y="4004864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1814" y="4095078"/>
            <a:ext cx="665022" cy="665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rostokąt 2"/>
          <p:cNvSpPr/>
          <p:nvPr/>
        </p:nvSpPr>
        <p:spPr>
          <a:xfrm>
            <a:off x="138195" y="5122817"/>
            <a:ext cx="440229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2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Atak nie powiódł się</a:t>
            </a:r>
            <a:endParaRPr lang="pl-PL" sz="3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16" name="Prostokąt 15"/>
          <p:cNvSpPr/>
          <p:nvPr/>
        </p:nvSpPr>
        <p:spPr>
          <a:xfrm>
            <a:off x="9186071" y="2113622"/>
            <a:ext cx="13789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l-PL" sz="3200" b="1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83000"/>
                        <a:shade val="100000"/>
                        <a:satMod val="200000"/>
                      </a:schemeClr>
                    </a:gs>
                    <a:gs pos="75000">
                      <a:schemeClr val="accent1">
                        <a:tint val="100000"/>
                        <a:shade val="50000"/>
                        <a:satMod val="150000"/>
                      </a:schemeClr>
                    </a:gs>
                  </a:gsLst>
                  <a:lin ang="5400000"/>
                </a:gra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Wirus</a:t>
            </a:r>
            <a:endParaRPr lang="pl-PL" sz="32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gradFill>
                <a:gsLst>
                  <a:gs pos="10000">
                    <a:schemeClr val="accent1">
                      <a:tint val="83000"/>
                      <a:shade val="100000"/>
                      <a:satMod val="200000"/>
                    </a:schemeClr>
                  </a:gs>
                  <a:gs pos="75000">
                    <a:schemeClr val="accent1">
                      <a:tint val="100000"/>
                      <a:shade val="50000"/>
                      <a:satMod val="150000"/>
                    </a:schemeClr>
                  </a:gs>
                </a:gsLst>
                <a:lin ang="5400000"/>
              </a:gra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4100" name="Picture 4" descr="Znalezione obrazy dla zapytania happy fac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685" y="2823340"/>
            <a:ext cx="1981456" cy="1981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62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-0.61758 -4.44444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88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79582"/>
            <a:ext cx="12192000" cy="8306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228600" y="365125"/>
            <a:ext cx="10515600" cy="1325563"/>
          </a:xfrm>
        </p:spPr>
        <p:txBody>
          <a:bodyPr/>
          <a:lstStyle/>
          <a:p>
            <a:r>
              <a:rPr lang="pl-PL" dirty="0" err="1" smtClean="0"/>
              <a:t>Endpoint</a:t>
            </a:r>
            <a:r>
              <a:rPr lang="pl-PL" dirty="0" smtClean="0"/>
              <a:t> </a:t>
            </a:r>
            <a:r>
              <a:rPr lang="pl-PL" dirty="0" err="1" smtClean="0"/>
              <a:t>protection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97143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err="1"/>
              <a:t>ClicoCryptor</a:t>
            </a:r>
            <a:r>
              <a:rPr lang="pl-PL" dirty="0"/>
              <a:t> D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838200" y="2057399"/>
            <a:ext cx="10515600" cy="41195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pl-PL" dirty="0" smtClean="0"/>
              <a:t>Dodatkowa modułowość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Odcięcie analityków od modułu szyfrującego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Dwutorowość programu</a:t>
            </a:r>
          </a:p>
          <a:p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189747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49300" y="2101092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Dziękujemy za uwagę 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>i</a:t>
            </a:r>
            <a:br>
              <a:rPr lang="pl-PL" dirty="0" smtClean="0"/>
            </a:br>
            <a:r>
              <a:rPr lang="pl-PL" dirty="0"/>
              <a:t/>
            </a:r>
            <a:br>
              <a:rPr lang="pl-PL" dirty="0"/>
            </a:br>
            <a:r>
              <a:rPr lang="pl-PL" dirty="0" smtClean="0"/>
              <a:t>Zapraszamy na </a:t>
            </a:r>
            <a:br>
              <a:rPr lang="pl-PL" dirty="0" smtClean="0"/>
            </a:br>
            <a:r>
              <a:rPr lang="pl-PL" dirty="0" smtClean="0"/>
              <a:t>Check Point Security Day 2019</a:t>
            </a:r>
            <a:endParaRPr lang="pl-PL" dirty="0"/>
          </a:p>
        </p:txBody>
      </p:sp>
      <p:pic>
        <p:nvPicPr>
          <p:cNvPr id="7" name="Obraz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5342" y="247349"/>
            <a:ext cx="2818324" cy="47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34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11" y="1938903"/>
            <a:ext cx="2925030" cy="370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300" y="2970213"/>
            <a:ext cx="1447800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0820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0" descr="Znalezione obrazy dla zapytania pdf icon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196" y="1805295"/>
            <a:ext cx="794271" cy="79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pic>
        <p:nvPicPr>
          <p:cNvPr id="5" name="Picture 16" descr="Podobny obra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0508" y="1690686"/>
            <a:ext cx="1053572" cy="105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s://image.flaticon.com/icons/png/512/99/99167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506" y="3729461"/>
            <a:ext cx="775864" cy="775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Znalezione obrazy dla zapytania vbs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550" y="1835377"/>
            <a:ext cx="553740" cy="764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rzałka w prawo 6"/>
          <p:cNvSpPr/>
          <p:nvPr/>
        </p:nvSpPr>
        <p:spPr>
          <a:xfrm>
            <a:off x="3295650" y="2069835"/>
            <a:ext cx="723900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13" name="Strzałka w prawo 12"/>
          <p:cNvSpPr/>
          <p:nvPr/>
        </p:nvSpPr>
        <p:spPr>
          <a:xfrm>
            <a:off x="5629275" y="2074597"/>
            <a:ext cx="723900" cy="2952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050" y="2947999"/>
            <a:ext cx="4429975" cy="3114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4362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33 0.0213 L 0.06276 -0.02477 C 0.0737 -0.03403 0.08802 -0.05208 0.10117 -0.0743 C 0.11628 -0.0993 0.12682 -0.12245 0.13281 -0.14143 L 0.1625 -0.22986 " pathEditMode="relative" rAng="-2585720" ptsTypes="FffFF">
                                      <p:cBhvr>
                                        <p:cTn id="6" dur="20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307" y="-1113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l-PL"/>
          </a:p>
        </p:txBody>
      </p:sp>
      <p:pic>
        <p:nvPicPr>
          <p:cNvPr id="4" name="Picture 11" descr="Podobny obraz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5900" y="0"/>
            <a:ext cx="12407900" cy="15816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2116E-6 7.40741E-7 L -3.92116E-6 -0.7395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Jak to działa?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141" y="1690688"/>
            <a:ext cx="11109159" cy="166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8" y="1690688"/>
            <a:ext cx="11205091" cy="166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pole tekstowe 5"/>
          <p:cNvSpPr txBox="1"/>
          <p:nvPr/>
        </p:nvSpPr>
        <p:spPr>
          <a:xfrm>
            <a:off x="562141" y="3975099"/>
            <a:ext cx="107442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AES 128 ECB PKCS5Padding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l-PL" sz="2800" dirty="0" smtClean="0"/>
              <a:t>Klucz szyfrujący zaszyfrowany kluczem publicznym RSA 2048 </a:t>
            </a:r>
            <a:endParaRPr lang="pl-PL" sz="2800" dirty="0"/>
          </a:p>
        </p:txBody>
      </p:sp>
    </p:spTree>
    <p:extLst>
      <p:ext uri="{BB962C8B-B14F-4D97-AF65-F5344CB8AC3E}">
        <p14:creationId xmlns:p14="http://schemas.microsoft.com/office/powerpoint/2010/main" val="3731207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2018_new_CLICO_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018_new_CLICO_template" id="{CF196C5D-A2B9-864C-BBA0-FFDA54D106BA}" vid="{E7DA6B36-C0F9-9246-8F86-1E0B10C612E5}"/>
    </a:ext>
  </a:extLst>
</a:theme>
</file>

<file path=ppt/theme/theme2.xml><?xml version="1.0" encoding="utf-8"?>
<a:theme xmlns:a="http://schemas.openxmlformats.org/drawingml/2006/main" name="CLICO only LOG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018_new_CLICO_template" id="{CF196C5D-A2B9-864C-BBA0-FFDA54D106BA}" vid="{4D0A1685-83FD-5149-85DC-C705946A376A}"/>
    </a:ext>
  </a:extLst>
</a:theme>
</file>

<file path=ppt/theme/theme3.xml><?xml version="1.0" encoding="utf-8"?>
<a:theme xmlns:a="http://schemas.openxmlformats.org/drawingml/2006/main" name="CLICO only branding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2018_new_CLICO_template" id="{CF196C5D-A2B9-864C-BBA0-FFDA54D106BA}" vid="{68E05C5E-D011-0B49-AED8-965C7C26812B}"/>
    </a:ext>
  </a:extLst>
</a:theme>
</file>

<file path=ppt/theme/theme4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2018_new_CLICO_template</Template>
  <TotalTime>1515</TotalTime>
  <Words>739</Words>
  <Application>Microsoft Office PowerPoint</Application>
  <PresentationFormat>Niestandardowy</PresentationFormat>
  <Paragraphs>246</Paragraphs>
  <Slides>58</Slides>
  <Notes>0</Notes>
  <HiddenSlides>0</HiddenSlides>
  <MMClips>0</MMClips>
  <ScaleCrop>false</ScaleCrop>
  <HeadingPairs>
    <vt:vector size="4" baseType="variant">
      <vt:variant>
        <vt:lpstr>Motyw</vt:lpstr>
      </vt:variant>
      <vt:variant>
        <vt:i4>3</vt:i4>
      </vt:variant>
      <vt:variant>
        <vt:lpstr>Tytuły slajdów</vt:lpstr>
      </vt:variant>
      <vt:variant>
        <vt:i4>58</vt:i4>
      </vt:variant>
    </vt:vector>
  </HeadingPairs>
  <TitlesOfParts>
    <vt:vector size="61" baseType="lpstr">
      <vt:lpstr>2018_new_CLICO_template</vt:lpstr>
      <vt:lpstr>CLICO only LOGO</vt:lpstr>
      <vt:lpstr>CLICO only branding</vt:lpstr>
      <vt:lpstr>ClicoCryptor</vt:lpstr>
      <vt:lpstr>Prezentacja programu PowerPoint</vt:lpstr>
      <vt:lpstr>Jak to działa?</vt:lpstr>
      <vt:lpstr>Jak to działa?</vt:lpstr>
      <vt:lpstr>Jak to działa?</vt:lpstr>
      <vt:lpstr>Jak to działa?</vt:lpstr>
      <vt:lpstr>Jak to działa?</vt:lpstr>
      <vt:lpstr>Prezentacja programu PowerPoint</vt:lpstr>
      <vt:lpstr>Jak to działa?</vt:lpstr>
      <vt:lpstr>Jak to działa?</vt:lpstr>
      <vt:lpstr>Jak to działa?</vt:lpstr>
      <vt:lpstr>Jak to działa?</vt:lpstr>
      <vt:lpstr>Jak to działa?</vt:lpstr>
      <vt:lpstr>Jak to działa?</vt:lpstr>
      <vt:lpstr>Jak to działa?</vt:lpstr>
      <vt:lpstr>Prezentacja programu PowerPoint</vt:lpstr>
      <vt:lpstr>Clicocryptor na wolności</vt:lpstr>
      <vt:lpstr>Clicocryptor na wolności</vt:lpstr>
      <vt:lpstr>Clicocryptor na wolności</vt:lpstr>
      <vt:lpstr>Clicocryptor na wolności</vt:lpstr>
      <vt:lpstr>Clicocryptor na wolności</vt:lpstr>
      <vt:lpstr>Prezentacja programu PowerPoint</vt:lpstr>
      <vt:lpstr>Prezentacja programu PowerPoint</vt:lpstr>
      <vt:lpstr>Clicocryptor na wolności</vt:lpstr>
      <vt:lpstr>Clicocryptor na wolności</vt:lpstr>
      <vt:lpstr>Clicocryptor na wolności</vt:lpstr>
      <vt:lpstr>Szerszy punkt widzenia</vt:lpstr>
      <vt:lpstr>Szerszy punkt widzenia</vt:lpstr>
      <vt:lpstr>Teza</vt:lpstr>
      <vt:lpstr>Hunters hunted</vt:lpstr>
      <vt:lpstr>Hunters hunted</vt:lpstr>
      <vt:lpstr>Hunters hunted</vt:lpstr>
      <vt:lpstr>Hunters hunted</vt:lpstr>
      <vt:lpstr>Hunters hunted</vt:lpstr>
      <vt:lpstr>Hunters hunted</vt:lpstr>
      <vt:lpstr>Uczenie  maszynowe  </vt:lpstr>
      <vt:lpstr>Uczenie maszynowe</vt:lpstr>
      <vt:lpstr>Uczenie maszynowe</vt:lpstr>
      <vt:lpstr>Prezentacja programu PowerPoint</vt:lpstr>
      <vt:lpstr>Prezentacja programu PowerPoint</vt:lpstr>
      <vt:lpstr>Uczenie maszynowe</vt:lpstr>
      <vt:lpstr>Sandbox</vt:lpstr>
      <vt:lpstr>Sanbox</vt:lpstr>
      <vt:lpstr>Sanbox</vt:lpstr>
      <vt:lpstr>Sandbox check</vt:lpstr>
      <vt:lpstr>Sandbox check</vt:lpstr>
      <vt:lpstr>Sandbox check</vt:lpstr>
      <vt:lpstr>ClicoCryptor C’’</vt:lpstr>
      <vt:lpstr>Endpoint protection</vt:lpstr>
      <vt:lpstr>Endpoint protection</vt:lpstr>
      <vt:lpstr>Endpoint protection</vt:lpstr>
      <vt:lpstr>Endpoint protection</vt:lpstr>
      <vt:lpstr>Endpoint protection</vt:lpstr>
      <vt:lpstr>Endpoint protection</vt:lpstr>
      <vt:lpstr>Endpoint protection</vt:lpstr>
      <vt:lpstr>Endpoint protection</vt:lpstr>
      <vt:lpstr>ClicoCryptor D</vt:lpstr>
      <vt:lpstr> Dziękujemy za uwagę   i  Zapraszamy na  Check Point Security Day 2019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Maciej</dc:creator>
  <dc:description>www.clico.pl
www.clico.eu</dc:description>
  <cp:lastModifiedBy>Maciej</cp:lastModifiedBy>
  <cp:revision>88</cp:revision>
  <cp:lastPrinted>2018-05-03T13:00:06Z</cp:lastPrinted>
  <dcterms:created xsi:type="dcterms:W3CDTF">2018-09-07T07:38:56Z</dcterms:created>
  <dcterms:modified xsi:type="dcterms:W3CDTF">2018-09-24T08:29:57Z</dcterms:modified>
</cp:coreProperties>
</file>